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8" r:id="rId3"/>
    <p:sldId id="276" r:id="rId4"/>
    <p:sldId id="258" r:id="rId5"/>
    <p:sldId id="269" r:id="rId6"/>
    <p:sldId id="270" r:id="rId7"/>
    <p:sldId id="271" r:id="rId8"/>
    <p:sldId id="272" r:id="rId9"/>
    <p:sldId id="273" r:id="rId10"/>
    <p:sldId id="275" r:id="rId11"/>
    <p:sldId id="274" r:id="rId12"/>
    <p:sldId id="259" r:id="rId13"/>
    <p:sldId id="260" r:id="rId14"/>
    <p:sldId id="261" r:id="rId15"/>
    <p:sldId id="262" r:id="rId16"/>
    <p:sldId id="265" r:id="rId17"/>
    <p:sldId id="264" r:id="rId18"/>
    <p:sldId id="263" r:id="rId19"/>
    <p:sldId id="266" r:id="rId20"/>
    <p:sldId id="267" r:id="rId21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582" y="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-10"/>
      <c:rotY val="0"/>
      <c:rAngAx val="0"/>
      <c:perspective val="30"/>
    </c:view3D>
    <c:floor>
      <c:thickness val="0"/>
    </c:floor>
    <c:sideWall>
      <c:thickness val="0"/>
      <c:spPr>
        <a:solidFill>
          <a:schemeClr val="accent4">
            <a:lumMod val="20000"/>
            <a:lumOff val="80000"/>
          </a:schemeClr>
        </a:solidFill>
      </c:spPr>
    </c:sideWall>
    <c:backWall>
      <c:thickness val="0"/>
      <c:spPr>
        <a:solidFill>
          <a:schemeClr val="accent4">
            <a:lumMod val="20000"/>
            <a:lumOff val="80000"/>
          </a:schemeClr>
        </a:solidFill>
      </c:spPr>
    </c:backWall>
    <c:plotArea>
      <c:layout>
        <c:manualLayout>
          <c:layoutTarget val="inner"/>
          <c:xMode val="edge"/>
          <c:yMode val="edge"/>
          <c:x val="8.9663662510915371E-2"/>
          <c:y val="0.12035746060793173"/>
          <c:w val="0.90160208730966107"/>
          <c:h val="0.74736701849366272"/>
        </c:manualLayout>
      </c:layout>
      <c:line3D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Nilai LAKIP</c:v>
                </c:pt>
              </c:strCache>
            </c:strRef>
          </c:tx>
          <c:spPr>
            <a:solidFill>
              <a:schemeClr val="tx2">
                <a:lumMod val="50000"/>
                <a:alpha val="60000"/>
              </a:schemeClr>
            </a:solidFill>
          </c:spPr>
          <c:dLbls>
            <c:dLbl>
              <c:idx val="0"/>
              <c:layout>
                <c:manualLayout>
                  <c:x val="-3.0947390949692687E-2"/>
                  <c:y val="3.6614746867117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8463402224214405E-2"/>
                  <c:y val="3.5156168581635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5007753252731776E-2"/>
                  <c:y val="4.23180775727572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6983015530734409E-2"/>
                  <c:y val="3.1927243096161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1487614986391439E-2"/>
                  <c:y val="3.8515857102330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3660827498203046E-2"/>
                  <c:y val="2.2370571471762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2289915118035203E-2"/>
                  <c:y val="-2.9816385442037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100"/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54.6</c:v>
                </c:pt>
                <c:pt idx="1">
                  <c:v>60.11</c:v>
                </c:pt>
                <c:pt idx="2">
                  <c:v>65.33</c:v>
                </c:pt>
                <c:pt idx="3">
                  <c:v>65.430000000000007</c:v>
                </c:pt>
                <c:pt idx="4">
                  <c:v>72.069999999999993</c:v>
                </c:pt>
                <c:pt idx="5">
                  <c:v>75.19</c:v>
                </c:pt>
                <c:pt idx="6">
                  <c:v>76.13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969088"/>
        <c:axId val="98970624"/>
        <c:axId val="91832320"/>
      </c:line3DChart>
      <c:catAx>
        <c:axId val="98969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970624"/>
        <c:crosses val="autoZero"/>
        <c:auto val="1"/>
        <c:lblAlgn val="ctr"/>
        <c:lblOffset val="100"/>
        <c:noMultiLvlLbl val="0"/>
      </c:catAx>
      <c:valAx>
        <c:axId val="98970624"/>
        <c:scaling>
          <c:orientation val="minMax"/>
          <c:max val="100"/>
          <c:min val="4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id-ID"/>
          </a:p>
        </c:txPr>
        <c:crossAx val="98969088"/>
        <c:crosses val="autoZero"/>
        <c:crossBetween val="between"/>
        <c:majorUnit val="10"/>
      </c:valAx>
      <c:serAx>
        <c:axId val="91832320"/>
        <c:scaling>
          <c:orientation val="minMax"/>
        </c:scaling>
        <c:delete val="0"/>
        <c:axPos val="b"/>
        <c:majorTickMark val="out"/>
        <c:minorTickMark val="none"/>
        <c:tickLblPos val="nextTo"/>
        <c:crossAx val="98970624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id-ID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61481" cy="49895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126" y="1"/>
            <a:ext cx="2961481" cy="49895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4C420B70-EEBC-431F-9D49-95CCC277A3BB}" type="datetimeFigureOut">
              <a:rPr lang="id-ID" smtClean="0"/>
              <a:t>26/10/2016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78343"/>
            <a:ext cx="2961481" cy="49895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126" y="9478343"/>
            <a:ext cx="2961481" cy="49895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AD6155DA-788A-4A9F-95A2-6603B98D91A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7842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62275" cy="498475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914" y="1"/>
            <a:ext cx="2960687" cy="498475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B22875DC-D707-476D-924D-EBC477C279D8}" type="datetimeFigureOut">
              <a:rPr lang="id-ID" smtClean="0"/>
              <a:t>26/10/2016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78964"/>
            <a:ext cx="2962275" cy="498475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914" y="9478964"/>
            <a:ext cx="2960687" cy="498475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24A989C1-2B7B-4A34-B811-DBB4D3ACB9D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72428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4F27E-ACAC-4A58-9C3B-1ECD70BA4C1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13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458200" cy="3070225"/>
          </a:xfrm>
        </p:spPr>
        <p:txBody>
          <a:bodyPr>
            <a:noAutofit/>
          </a:bodyPr>
          <a:lstStyle/>
          <a:p>
            <a:pPr algn="ctr"/>
            <a:r>
              <a:rPr lang="id-ID" sz="3600" b="1" dirty="0" smtClean="0"/>
              <a:t>PERUBAHAN KETENTUAN DALAM </a:t>
            </a:r>
            <a:r>
              <a:rPr lang="id-ID" sz="3600" b="1" dirty="0"/>
              <a:t>NOTA DINAS SESMEN PPN/SESTAMA BAPPENAS </a:t>
            </a:r>
            <a:r>
              <a:rPr lang="id-ID" sz="3600" b="1" dirty="0" smtClean="0"/>
              <a:t>TTG TATA </a:t>
            </a:r>
            <a:r>
              <a:rPr lang="id-ID" sz="3600" b="1" dirty="0"/>
              <a:t>KELOLA PELAKSANAAN KEGIATAN PERTEMUAN/RAPAT DI LUAR KANTOR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962400"/>
            <a:ext cx="495300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id-ID" sz="2000" dirty="0" smtClean="0"/>
              <a:t>Rabu, 26 Oktober 2016</a:t>
            </a:r>
          </a:p>
          <a:p>
            <a:pPr algn="ctr"/>
            <a:endParaRPr lang="id-ID" sz="2000" dirty="0" smtClean="0"/>
          </a:p>
          <a:p>
            <a:pPr algn="ctr"/>
            <a:r>
              <a:rPr lang="id-ID" sz="2000" dirty="0" smtClean="0"/>
              <a:t>Oleh:</a:t>
            </a:r>
          </a:p>
          <a:p>
            <a:pPr algn="ctr"/>
            <a:r>
              <a:rPr lang="id-ID" sz="2000" dirty="0" smtClean="0"/>
              <a:t>RR. Rita Erawati, SH, LLM</a:t>
            </a:r>
          </a:p>
          <a:p>
            <a:pPr algn="ctr"/>
            <a:r>
              <a:rPr lang="id-ID" sz="2000" dirty="0" smtClean="0"/>
              <a:t>Kepala Biro Hukum Bappenas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290519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/>
              <a:t>Dokumen pertanggungjawaban..(2)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5181600"/>
          </a:xfrm>
        </p:spPr>
        <p:txBody>
          <a:bodyPr>
            <a:normAutofit lnSpcReduction="10000"/>
          </a:bodyPr>
          <a:lstStyle/>
          <a:p>
            <a:pPr marL="566738" indent="-457200">
              <a:buFont typeface="+mj-lt"/>
              <a:buAutoNum type="alphaLcPeriod" startAt="3"/>
            </a:pPr>
            <a:r>
              <a:rPr lang="id-ID" sz="2000" dirty="0"/>
              <a:t>Pertemuan/rapat diluar kantor berskala non-Internasional dengan alasan </a:t>
            </a:r>
            <a:r>
              <a:rPr lang="id-ID" sz="2000" b="1" dirty="0" smtClean="0"/>
              <a:t>tidak </a:t>
            </a:r>
            <a:r>
              <a:rPr lang="id-ID" sz="2000" b="1" dirty="0"/>
              <a:t>tersedia ruang rapat kantor atau sarana dan prasarana yang tersedia tidak memadai </a:t>
            </a:r>
            <a:r>
              <a:rPr lang="id-ID" sz="2000" dirty="0" smtClean="0"/>
              <a:t>:</a:t>
            </a:r>
          </a:p>
          <a:p>
            <a:pPr marL="804863" indent="-358775" algn="just">
              <a:buFont typeface="+mj-lt"/>
              <a:buAutoNum type="arabicParenR"/>
            </a:pPr>
            <a:r>
              <a:rPr lang="id-ID" sz="2000" dirty="0" smtClean="0"/>
              <a:t>Surat </a:t>
            </a:r>
            <a:r>
              <a:rPr lang="id-ID" sz="2000" dirty="0"/>
              <a:t>Pernyataan Tanggung Jawab Mutlak dengan penjelasan </a:t>
            </a:r>
            <a:r>
              <a:rPr lang="id-ID" sz="2000" dirty="0" smtClean="0"/>
              <a:t>tersebut</a:t>
            </a:r>
            <a:r>
              <a:rPr lang="id-ID" sz="2000" dirty="0"/>
              <a:t>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 smtClean="0"/>
              <a:t>Surat </a:t>
            </a:r>
            <a:r>
              <a:rPr lang="id-ID" sz="2000" dirty="0"/>
              <a:t>Tugas atau </a:t>
            </a:r>
            <a:r>
              <a:rPr lang="id-ID" sz="2000" dirty="0" smtClean="0"/>
              <a:t>Undangan;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 smtClean="0"/>
              <a:t>Daftar </a:t>
            </a:r>
            <a:r>
              <a:rPr lang="id-ID" sz="2000" dirty="0"/>
              <a:t>hadir peserta </a:t>
            </a:r>
            <a:r>
              <a:rPr lang="id-ID" sz="2000" dirty="0" smtClean="0"/>
              <a:t>rapat;</a:t>
            </a:r>
          </a:p>
          <a:p>
            <a:pPr marL="804863" indent="-358775">
              <a:buFont typeface="+mj-lt"/>
              <a:buAutoNum type="arabicParenR"/>
            </a:pPr>
            <a:r>
              <a:rPr lang="id-ID" sz="2000" dirty="0" smtClean="0"/>
              <a:t>Print screen agenda rapat online.</a:t>
            </a:r>
            <a:endParaRPr lang="id-ID" sz="2000" dirty="0"/>
          </a:p>
          <a:p>
            <a:pPr marL="446088" indent="0">
              <a:buNone/>
            </a:pPr>
            <a:endParaRPr lang="id-ID" sz="2000" dirty="0" smtClean="0"/>
          </a:p>
          <a:p>
            <a:pPr marL="566738" indent="-457200" algn="just">
              <a:buFont typeface="+mj-lt"/>
              <a:buAutoNum type="alphaLcPeriod" startAt="4"/>
            </a:pPr>
            <a:r>
              <a:rPr lang="id-ID" sz="2000" dirty="0" smtClean="0"/>
              <a:t>Pertemuan/rapat </a:t>
            </a:r>
            <a:r>
              <a:rPr lang="id-ID" sz="2000" dirty="0"/>
              <a:t>diluar kantor berskala </a:t>
            </a:r>
            <a:r>
              <a:rPr lang="id-ID" sz="2000" dirty="0" smtClean="0"/>
              <a:t>non-Internasional dengan alasan </a:t>
            </a:r>
            <a:r>
              <a:rPr lang="id-ID" sz="2000" dirty="0"/>
              <a:t>lokasi tempat </a:t>
            </a:r>
            <a:r>
              <a:rPr lang="id-ID" sz="2000" b="1" dirty="0"/>
              <a:t>penyelenggaraan pertemuan sulit dijangkau </a:t>
            </a:r>
            <a:r>
              <a:rPr lang="id-ID" sz="2000" dirty="0"/>
              <a:t>oleh peserta baik sarana transportasi maupun waktu perjalanan</a:t>
            </a:r>
            <a:r>
              <a:rPr lang="id-ID" sz="2000" dirty="0" smtClean="0"/>
              <a:t> :</a:t>
            </a:r>
          </a:p>
          <a:p>
            <a:pPr marL="804863" indent="-358775" algn="just">
              <a:buFont typeface="+mj-lt"/>
              <a:buAutoNum type="arabicParenR"/>
            </a:pPr>
            <a:r>
              <a:rPr lang="id-ID" sz="2000" dirty="0"/>
              <a:t>Surat Pernyataan Tanggung Jawab Mutlak </a:t>
            </a:r>
            <a:r>
              <a:rPr lang="id-ID" sz="2000" dirty="0" smtClean="0"/>
              <a:t>dengan penjelasan </a:t>
            </a:r>
            <a:r>
              <a:rPr lang="id-ID" sz="2000" dirty="0" smtClean="0"/>
              <a:t>tersebut;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/>
              <a:t>Surat Tugas atau </a:t>
            </a:r>
            <a:r>
              <a:rPr lang="id-ID" sz="2000" dirty="0" smtClean="0"/>
              <a:t>Undangan;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/>
              <a:t>Daftar hadir peserta </a:t>
            </a:r>
            <a:r>
              <a:rPr lang="id-ID" sz="2000" dirty="0" smtClean="0"/>
              <a:t>rapat.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709956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/>
              <a:t>Pemantauan dan Evaluasi Kegiatan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5181600"/>
          </a:xfrm>
        </p:spPr>
        <p:txBody>
          <a:bodyPr>
            <a:normAutofit fontScale="70000" lnSpcReduction="20000"/>
          </a:bodyPr>
          <a:lstStyle/>
          <a:p>
            <a:pPr marL="624078" lvl="0" indent="-514350" algn="just">
              <a:lnSpc>
                <a:spcPct val="120000"/>
              </a:lnSpc>
              <a:buFont typeface="+mj-lt"/>
              <a:buAutoNum type="alphaLcParenR"/>
            </a:pPr>
            <a:r>
              <a:rPr lang="id-ID" dirty="0"/>
              <a:t>Pejabat Eselon I/II atau PPK sebagai penanggung jawab kegiatan, </a:t>
            </a:r>
            <a:r>
              <a:rPr lang="id-ID" b="1" dirty="0"/>
              <a:t>wajib</a:t>
            </a:r>
            <a:r>
              <a:rPr lang="id-ID" dirty="0"/>
              <a:t> </a:t>
            </a:r>
            <a:r>
              <a:rPr lang="id-ID" b="1" dirty="0"/>
              <a:t>melakukan pemantauan dan evaluasi </a:t>
            </a:r>
            <a:r>
              <a:rPr lang="id-ID" dirty="0"/>
              <a:t>terhadap pelaksanaan rapat/pertemuan di luar kantor </a:t>
            </a:r>
            <a:r>
              <a:rPr lang="id-ID" b="1" dirty="0"/>
              <a:t>secara berkala setiap 3 </a:t>
            </a:r>
            <a:r>
              <a:rPr lang="id-ID" dirty="0"/>
              <a:t>(tiga) bulan (triwulanan</a:t>
            </a:r>
            <a:r>
              <a:rPr lang="id-ID" dirty="0" smtClean="0"/>
              <a:t>);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lphaLcParenR"/>
            </a:pPr>
            <a:endParaRPr lang="id-ID" dirty="0" smtClean="0"/>
          </a:p>
          <a:p>
            <a:pPr marL="624078" lvl="0" indent="-514350" algn="just">
              <a:lnSpc>
                <a:spcPct val="120000"/>
              </a:lnSpc>
              <a:buFont typeface="+mj-lt"/>
              <a:buAutoNum type="alphaLcParenR"/>
            </a:pPr>
            <a:r>
              <a:rPr lang="id-ID" b="1" dirty="0" smtClean="0"/>
              <a:t>Laporan </a:t>
            </a:r>
            <a:r>
              <a:rPr lang="id-ID" b="1" dirty="0"/>
              <a:t>pemantauan dan evaluasi disampaikan pada Inspektorat Utama paling lambat 10 (sepuluh) hari kerja setelah berakhirnya triwulan yang bersangkutan</a:t>
            </a:r>
            <a:r>
              <a:rPr lang="en-US" b="1" dirty="0"/>
              <a:t>,</a:t>
            </a:r>
            <a:r>
              <a:rPr lang="en-US" dirty="0"/>
              <a:t> </a:t>
            </a:r>
            <a:r>
              <a:rPr lang="id-ID" dirty="0"/>
              <a:t>yang dilengkapi dengan data-data pendukung sesuai dengan angka 3, serta notulensi dan/atau laporan pelaksanaan kegiatan yang ditandatangani Pejabat Eselon I/II/PPK sebagai penanggung jawab </a:t>
            </a:r>
            <a:r>
              <a:rPr lang="id-ID" dirty="0" smtClean="0"/>
              <a:t>kegiatan;</a:t>
            </a:r>
          </a:p>
          <a:p>
            <a:pPr marL="624078" lvl="0" indent="-514350">
              <a:lnSpc>
                <a:spcPct val="120000"/>
              </a:lnSpc>
              <a:buFont typeface="+mj-lt"/>
              <a:buAutoNum type="alphaLcParenR"/>
            </a:pPr>
            <a:endParaRPr lang="id-ID" dirty="0" smtClean="0"/>
          </a:p>
          <a:p>
            <a:pPr marL="624078" lvl="0" indent="-514350" algn="just">
              <a:lnSpc>
                <a:spcPct val="120000"/>
              </a:lnSpc>
              <a:buFont typeface="+mj-lt"/>
              <a:buAutoNum type="alphaLcParenR"/>
            </a:pPr>
            <a:r>
              <a:rPr lang="id-ID" b="1" dirty="0" smtClean="0"/>
              <a:t>Inspektorat </a:t>
            </a:r>
            <a:r>
              <a:rPr lang="id-ID" b="1" dirty="0"/>
              <a:t>utama melakukan pengawasan berupa pemantauan atau pengawasan lainnya setiap 6 (enam) bulan sekali</a:t>
            </a:r>
            <a:r>
              <a:rPr lang="id-ID" dirty="0"/>
              <a:t>. Hal tersebut akan diatur lebih lanjut oleh Inspektorat Utama</a:t>
            </a:r>
          </a:p>
        </p:txBody>
      </p:sp>
    </p:spTree>
    <p:extLst>
      <p:ext uri="{BB962C8B-B14F-4D97-AF65-F5344CB8AC3E}">
        <p14:creationId xmlns:p14="http://schemas.microsoft.com/office/powerpoint/2010/main" val="2361795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2362200"/>
          </a:xfrm>
        </p:spPr>
        <p:txBody>
          <a:bodyPr>
            <a:normAutofit fontScale="90000"/>
          </a:bodyPr>
          <a:lstStyle/>
          <a:p>
            <a:pPr algn="ctr"/>
            <a:r>
              <a:rPr lang="id-ID" b="1" dirty="0" smtClean="0"/>
              <a:t>Pokok – Pokok Perubahan Kebijakan tentang Pelaksanaan Kegiatan Pertemuan/Rapat di Luar Kantor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346846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d-ID" sz="2800" dirty="0"/>
              <a:t>Kriteria pelaksanaan konsinyering </a:t>
            </a:r>
            <a:r>
              <a:rPr lang="id-ID" sz="2800" dirty="0" smtClean="0"/>
              <a:t/>
            </a:r>
            <a:br>
              <a:rPr lang="id-ID" sz="2800" dirty="0" smtClean="0"/>
            </a:br>
            <a:r>
              <a:rPr lang="id-ID" sz="2800" dirty="0" smtClean="0"/>
              <a:t>(</a:t>
            </a:r>
            <a:r>
              <a:rPr lang="id-ID" sz="2800" dirty="0"/>
              <a:t>pertemuan non internasional)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3204329"/>
              </p:ext>
            </p:extLst>
          </p:nvPr>
        </p:nvGraphicFramePr>
        <p:xfrm>
          <a:off x="457200" y="1905000"/>
          <a:ext cx="8229600" cy="4191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19400"/>
                <a:gridCol w="2819400"/>
                <a:gridCol w="2590800"/>
              </a:tblGrid>
              <a:tr h="420938">
                <a:tc>
                  <a:txBody>
                    <a:bodyPr/>
                    <a:lstStyle/>
                    <a:p>
                      <a:pPr algn="ctr"/>
                      <a:r>
                        <a:rPr kumimoji="0" lang="id-ID" sz="1600" kern="1200" dirty="0" smtClean="0">
                          <a:effectLst/>
                        </a:rPr>
                        <a:t>Memo 477/Ses/04/2015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Memo 1431/Ses/10/2016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</a:tr>
              <a:tr h="3770062">
                <a:tc>
                  <a:txBody>
                    <a:bodyPr/>
                    <a:lstStyle/>
                    <a:p>
                      <a:pPr marL="271463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/>
                      </a:pPr>
                      <a:r>
                        <a:rPr lang="id-ID" sz="2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2) Tidak tersedia ruang rapat kantor milik sendiri/instansi pemerintah di wilayah tersebut, tidak tersedia sarana </a:t>
                      </a:r>
                      <a:r>
                        <a:rPr lang="id-ID" sz="2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dan</a:t>
                      </a:r>
                      <a:r>
                        <a:rPr lang="id-ID" sz="2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prasarana yang memadai</a:t>
                      </a:r>
                      <a:endParaRPr lang="id-ID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1463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2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2) Tidak tersedia ruang rapat kantor milik sendiri</a:t>
                      </a: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/</a:t>
                      </a:r>
                      <a:r>
                        <a:rPr lang="id-ID" sz="2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tidak tersedia ruang rapat instansi pemerintah di wilayah tersebut, </a:t>
                      </a:r>
                      <a:r>
                        <a:rPr lang="id-ID" sz="20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atau</a:t>
                      </a:r>
                      <a:r>
                        <a:rPr lang="id-ID" sz="2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sarana dan prasarana yang tersedia tidak memadai; atau</a:t>
                      </a:r>
                      <a:endParaRPr lang="id-ID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id-ID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2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Untuk mempertegas bahwa kriteria ini bersifat </a:t>
                      </a:r>
                      <a:r>
                        <a:rPr lang="id-ID" sz="20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alternatif</a:t>
                      </a:r>
                      <a:endParaRPr lang="id-ID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2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Dengan </a:t>
                      </a:r>
                      <a:r>
                        <a:rPr lang="id-ID" sz="20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menambahkan </a:t>
                      </a:r>
                      <a:r>
                        <a:rPr lang="id-ID" sz="2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kata</a:t>
                      </a:r>
                      <a:r>
                        <a:rPr lang="id-ID" sz="20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“atau”</a:t>
                      </a:r>
                      <a:endParaRPr lang="id-ID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232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id-ID" sz="2800" dirty="0"/>
              <a:t>Persyaratan tambahan pelaksanaan pertemuan diluar kantor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613955"/>
              </p:ext>
            </p:extLst>
          </p:nvPr>
        </p:nvGraphicFramePr>
        <p:xfrm>
          <a:off x="457200" y="1676400"/>
          <a:ext cx="8229600" cy="45982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895600"/>
                <a:gridCol w="2590800"/>
              </a:tblGrid>
              <a:tr h="420938">
                <a:tc>
                  <a:txBody>
                    <a:bodyPr/>
                    <a:lstStyle/>
                    <a:p>
                      <a:pPr algn="ctr"/>
                      <a:r>
                        <a:rPr kumimoji="0" lang="id-ID" sz="1600" kern="1200" dirty="0" smtClean="0">
                          <a:effectLst/>
                        </a:rPr>
                        <a:t>Memo 477/Ses/04/2015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Memo 1431/Ses/10/2016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</a:tr>
              <a:tr h="37700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Pertemuan sebagaimana dimaksud pada huruf b</a:t>
                      </a:r>
                      <a:r>
                        <a:rPr lang="id-ID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memenuhi salah satu unsur peserta sekurang-kurangnya dihadiri oleh unsur Unit Kerja Eselon I lainnya dan/atau Pemerintah Daerah maupun Masyarakat</a:t>
                      </a:r>
                      <a:endParaRPr lang="id-ID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Konsinyering/</a:t>
                      </a:r>
                      <a:r>
                        <a:rPr lang="id-ID" sz="1600" b="1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Focus</a:t>
                      </a: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id-ID" sz="1600" b="1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Group</a:t>
                      </a: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id-ID" sz="1600" b="1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Discussion</a:t>
                      </a: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(FGD)/pertemuan/rapat koordinasi/ rapat pimpinan/rapat kerja/rapat teknis/sosialisasi/bimbingan teknis/ </a:t>
                      </a:r>
                      <a:r>
                        <a:rPr lang="en-US" sz="1600" b="1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w</a:t>
                      </a:r>
                      <a:r>
                        <a:rPr lang="id-ID" sz="1600" b="1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orkshop</a:t>
                      </a: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/seminar/simposium dan sarasehan (pertemuan non Internasional)</a:t>
                      </a:r>
                      <a:r>
                        <a:rPr lang="id-ID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tersebut sekurang-kurangnya dihadiri oleh unsur Unit Kerja Eselon I lainnya dan/atau Pemerintah Daerah maupun Masyarakat</a:t>
                      </a:r>
                      <a:endParaRPr lang="id-ID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id-ID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Untuk mengurangi adanya multi tafsir sehingga perlu menegaskan kembali maksud dari “</a:t>
                      </a: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Pertemuan sebagaimana dimaksud pada huruf b</a:t>
                      </a:r>
                      <a:r>
                        <a:rPr lang="id-ID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”</a:t>
                      </a:r>
                      <a:endParaRPr lang="id-ID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010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d-ID" sz="2800" dirty="0"/>
              <a:t>Kewajiban Pejabat Eselon I/II atau PPK selaku Penanggung jawab kegiatan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5180258"/>
              </p:ext>
            </p:extLst>
          </p:nvPr>
        </p:nvGraphicFramePr>
        <p:xfrm>
          <a:off x="457200" y="1676400"/>
          <a:ext cx="8458200" cy="4800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19400"/>
                <a:gridCol w="2971800"/>
                <a:gridCol w="2667000"/>
              </a:tblGrid>
              <a:tr h="443445">
                <a:tc>
                  <a:txBody>
                    <a:bodyPr/>
                    <a:lstStyle/>
                    <a:p>
                      <a:pPr algn="ctr"/>
                      <a:r>
                        <a:rPr kumimoji="0" lang="id-ID" sz="1600" kern="1200" dirty="0" smtClean="0">
                          <a:effectLst/>
                        </a:rPr>
                        <a:t>Memo 477/Ses/04/2015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Memo 1431/Ses/10/2016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</a:tr>
              <a:tr h="43571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Khusus untuk ketentuan nomor 1 huruf  b angka 2) harus dibuktikan </a:t>
                      </a:r>
                      <a:r>
                        <a:rPr lang="id-ID" sz="1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dengan surat pernyataan dari Pejabat Eselon I/II atau PPK selaku penanggung jawab kegiatan</a:t>
                      </a: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yang menjelaskan tentang keterbatasan sarana dan prasarana karena tidak tersedianya ruang rapat di Kementerian PPN/Bappenas dan sekurang-kurangnya di 1 (satu) instansi pemerintah lain</a:t>
                      </a:r>
                      <a:endParaRPr lang="id-ID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1138" indent="-211138"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2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a.	</a:t>
                      </a:r>
                      <a:r>
                        <a:rPr lang="id-ID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Pejabat Eselon I/II atau PPK </a:t>
                      </a:r>
                      <a:r>
                        <a:rPr lang="en-US" sz="12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sebagai</a:t>
                      </a: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penanggungjawab</a:t>
                      </a: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kegiatan</a:t>
                      </a: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id-ID" sz="12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membuat dan menandatangani:</a:t>
                      </a:r>
                      <a:endParaRPr lang="id-ID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6088" lvl="0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arenR"/>
                      </a:pPr>
                      <a:r>
                        <a:rPr lang="id-ID" sz="1200" b="1" u="none" strike="noStrike" dirty="0">
                          <a:effectLst/>
                          <a:latin typeface="Calibri"/>
                          <a:ea typeface="Calibri"/>
                          <a:cs typeface="Calibri"/>
                        </a:rPr>
                        <a:t>Surat Pernyataan Tanggung Jawab Mutlak (SPTJM)</a:t>
                      </a:r>
                      <a:r>
                        <a:rPr lang="id-ID" sz="1200" u="none" strike="noStrike" dirty="0">
                          <a:effectLst/>
                          <a:latin typeface="Calibri"/>
                          <a:ea typeface="Calibri"/>
                          <a:cs typeface="Calibri"/>
                        </a:rPr>
                        <a:t> yang menjelaskan tentang alasan pemenuhan kriteria sebagaimana dimaksud pada huruf B angka 1 di atas (sesuai dengan lampiran 1); </a:t>
                      </a:r>
                      <a:r>
                        <a:rPr lang="id-ID" sz="1200" u="none" strike="noStrike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dan</a:t>
                      </a:r>
                      <a:endParaRPr lang="id-ID" sz="1100" u="none" strike="noStrike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6088" lvl="0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arenR"/>
                      </a:pPr>
                      <a:r>
                        <a:rPr lang="id-ID" sz="1200" b="1" u="none" strike="noStrike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Ikhtisar </a:t>
                      </a:r>
                      <a:r>
                        <a:rPr lang="id-ID" sz="1200" b="1" u="none" strike="noStrike" dirty="0">
                          <a:effectLst/>
                          <a:latin typeface="Calibri"/>
                          <a:ea typeface="Calibri"/>
                          <a:cs typeface="Calibri"/>
                        </a:rPr>
                        <a:t>rencana</a:t>
                      </a:r>
                      <a:r>
                        <a:rPr lang="id-ID" sz="1200" u="none" strike="noStrike" dirty="0">
                          <a:effectLst/>
                          <a:latin typeface="Calibri"/>
                          <a:ea typeface="Calibri"/>
                          <a:cs typeface="Calibri"/>
                        </a:rPr>
                        <a:t> (sesuai dengan lampiran 2) serta </a:t>
                      </a:r>
                      <a:r>
                        <a:rPr lang="id-ID" sz="1200" b="1" u="none" strike="noStrike" dirty="0">
                          <a:effectLst/>
                          <a:latin typeface="Calibri"/>
                          <a:ea typeface="Calibri"/>
                          <a:cs typeface="Calibri"/>
                        </a:rPr>
                        <a:t>notulensi dan/atau laporan pelaksanaan kegiatan</a:t>
                      </a:r>
                      <a:r>
                        <a:rPr lang="id-ID" sz="1200" u="none" strike="noStrike" dirty="0">
                          <a:effectLst/>
                          <a:latin typeface="Calibri"/>
                          <a:ea typeface="Calibri"/>
                          <a:cs typeface="Calibri"/>
                        </a:rPr>
                        <a:t> untuk disampaikan kepada Inspektorat Utama bersamaan dengan penyampaian laporan pemantauan dan evaluasi (sesuai dengan lampiran 3) yang akan dijelaskan lebih lanjut pada huruf B angka 4</a:t>
                      </a:r>
                      <a:r>
                        <a:rPr lang="id-ID" sz="1200" u="none" strike="noStrike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id-ID" sz="1100" u="none" strike="no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2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Kewajiban pejabat eselon I/ II atau PPK selaku penanggung jawab kegiatan diperjelas dalam rangka mengurangi multitafsir.</a:t>
                      </a:r>
                      <a:endParaRPr lang="id-ID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2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Penanggung </a:t>
                      </a:r>
                      <a:r>
                        <a:rPr lang="id-ID" sz="12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jawab kegiatan harus membuat 2 dokumen tersebut selain dokumen administrasi </a:t>
                      </a:r>
                      <a:r>
                        <a:rPr lang="id-ID" sz="12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pertanggung-jawaban </a:t>
                      </a:r>
                      <a:r>
                        <a:rPr lang="id-ID" sz="12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kegiatan</a:t>
                      </a:r>
                      <a:endParaRPr lang="id-ID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499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533400"/>
          </a:xfrm>
        </p:spPr>
        <p:txBody>
          <a:bodyPr>
            <a:normAutofit/>
          </a:bodyPr>
          <a:lstStyle/>
          <a:p>
            <a:pPr algn="ctr"/>
            <a:r>
              <a:rPr lang="id-ID" sz="2800" dirty="0"/>
              <a:t>Dokumen pertanggungjawaban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651947"/>
              </p:ext>
            </p:extLst>
          </p:nvPr>
        </p:nvGraphicFramePr>
        <p:xfrm>
          <a:off x="457200" y="1295400"/>
          <a:ext cx="8229600" cy="53101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71800"/>
                <a:gridCol w="2667000"/>
                <a:gridCol w="2590800"/>
              </a:tblGrid>
              <a:tr h="476743">
                <a:tc>
                  <a:txBody>
                    <a:bodyPr/>
                    <a:lstStyle/>
                    <a:p>
                      <a:pPr algn="ctr"/>
                      <a:r>
                        <a:rPr kumimoji="0" lang="id-ID" sz="1600" kern="1200" dirty="0" smtClean="0">
                          <a:effectLst/>
                        </a:rPr>
                        <a:t>Memo 477/Ses/04/2015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Memo 1431/Ses/10/2016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</a:tr>
              <a:tr h="47310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400" b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Dalam hal pertanggungjawaban kegiatan, diperlukan bukti untuk dilakukan pengujian atas perintah pembayaran sebagai berikut:</a:t>
                      </a:r>
                    </a:p>
                    <a:p>
                      <a:pPr marL="271463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400" b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a.	Surat Pernyataan Keterbatasan Sarana dan Prasarana Ruang Rapat; </a:t>
                      </a:r>
                    </a:p>
                    <a:p>
                      <a:pPr marL="271463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400" b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b.	Surat Tugas atau Undangan;</a:t>
                      </a:r>
                    </a:p>
                    <a:p>
                      <a:pPr marL="271463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400" b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c.	Daftar hadir peserta rapat;</a:t>
                      </a:r>
                    </a:p>
                    <a:p>
                      <a:pPr marL="271463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400" b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d.	Notulensi rapat dan/atau laporan; dan</a:t>
                      </a:r>
                    </a:p>
                    <a:p>
                      <a:pPr marL="271463" indent="-271463"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400" b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e.	Bukti pengeluaran biaya komponen perjalanan dinas dalam rangka pertemuan/rapat di luar kantor.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b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Pertanggungjawaban pelaksanaan kegiatan pertemuan/rapat di luar kantor dan untuk pengujian atas perintah pembayaran, dilaksanakan sesuai ketentuan yang berlaku dan ketentuan tambahan sebagai berikut: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b="1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(diatur</a:t>
                      </a:r>
                      <a:r>
                        <a:rPr lang="id-ID" sz="1600" b="1" baseline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 secara rinci untuk 4 alasan pelaksanaan)</a:t>
                      </a:r>
                      <a:endParaRPr lang="id-ID" sz="1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050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Rancangan nota dinas ini mengatur dokumen untuk masing-masing kriteria pelaksanaan pertemuan/ rapat diluar kantor yang diharapkan dapat membantu unit kerja dalam memahami dan melaksanakan ketentuan tersebut.</a:t>
                      </a:r>
                      <a:endParaRPr lang="id-ID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053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id-ID" sz="2800" dirty="0"/>
              <a:t>Pemantauan dan evaluasi kegiatan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6266698"/>
              </p:ext>
            </p:extLst>
          </p:nvPr>
        </p:nvGraphicFramePr>
        <p:xfrm>
          <a:off x="457200" y="1219201"/>
          <a:ext cx="8229600" cy="51936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0800"/>
                <a:gridCol w="3124200"/>
                <a:gridCol w="2514600"/>
              </a:tblGrid>
              <a:tr h="567082">
                <a:tc>
                  <a:txBody>
                    <a:bodyPr/>
                    <a:lstStyle/>
                    <a:p>
                      <a:pPr algn="ctr"/>
                      <a:r>
                        <a:rPr kumimoji="0" lang="id-ID" sz="1600" kern="1200" dirty="0" smtClean="0">
                          <a:effectLst/>
                        </a:rPr>
                        <a:t>Memo 477/Ses/04/2015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Memo 1431/Ses/10/2016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</a:tr>
              <a:tr h="46145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Perencanaan, pelaksanaan, dan pelaporan kegiatan harus disusun dan ditandatangani </a:t>
                      </a:r>
                      <a:r>
                        <a:rPr lang="id-ID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oleh penanggung jawab kegiatan (Pejabat Eselon I/II atau PPK) </a:t>
                      </a:r>
                      <a:r>
                        <a:rPr lang="id-ID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dan disampaikan kepada unit pengawas internal.</a:t>
                      </a:r>
                      <a:r>
                        <a:rPr lang="id-ID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 Hal tersebut diatur lebih lanjut oleh Inspektorat Utama</a:t>
                      </a:r>
                      <a:endParaRPr lang="id-ID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7313" indent="-87313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4.</a:t>
                      </a:r>
                      <a:r>
                        <a:rPr lang="id-ID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Pemantauan dan evaluasi kegiatan pertemuan/rapat di luar kantor dilakukan dengan ketentuan sebagai berikut:</a:t>
                      </a:r>
                      <a:endParaRPr lang="id-ID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1463" lvl="0" indent="-1841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Pejabat Eselon I/II atau PPK sebagai penanggung jawab kegiatan, wajib melakukan pemantauan dan evaluasi terhadap pelaksanaan rapat/pertemuan di luar kantor secara berkala setiap 3 (tiga) bulan (triwulanan);</a:t>
                      </a:r>
                      <a:endParaRPr lang="id-ID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1463" lvl="0" indent="-1841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Laporan pemantauan dan evaluasi disampaikan pada Inspektorat Utama paling lambat 10 (sepuluh) hari kerja setelah berakhirnya triwulan yang bersangkutan</a:t>
                      </a: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, </a:t>
                      </a:r>
                      <a:r>
                        <a:rPr lang="id-ID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yang dilengkapi dengan data-data pendukung sesuai dengan angka 3, serta notulensi dan/atau laporan pelaksanaan kegiatan yang ditandatangani Pejabat Eselon I/II/PPK sebagai penanggung jawab kegiatan;</a:t>
                      </a:r>
                      <a:endParaRPr lang="id-ID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1463" lvl="0" indent="-1841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Inspektorat utama melakukan pengawasan berupa pemantauan atau pengawasan lainnya setiap 6 (enam) bulan sekali. Hal tersebut akan diatur lebih lanjut oleh Inspektorat Utama</a:t>
                      </a:r>
                      <a:r>
                        <a:rPr lang="id-ID" sz="11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id-ID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Berdasarkan Permen PAN dan RB, analisis perbandingan dengan Peraturan K/L lain, dan hasil rapat koordinasi antara Biro Renortala, Biro Hukum, Biro Umum, IBKK dan IBAU, disepakati ketentuan mengenai pemantauan dan evaluasi perlu diatur. </a:t>
                      </a:r>
                      <a:endParaRPr lang="id-ID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335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>
            <a:normAutofit/>
          </a:bodyPr>
          <a:lstStyle/>
          <a:p>
            <a:r>
              <a:rPr lang="id-ID" sz="2800" dirty="0"/>
              <a:t>Ketentuan peralihan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334841"/>
              </p:ext>
            </p:extLst>
          </p:nvPr>
        </p:nvGraphicFramePr>
        <p:xfrm>
          <a:off x="457200" y="1524000"/>
          <a:ext cx="8229600" cy="40638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67000"/>
                <a:gridCol w="2819400"/>
                <a:gridCol w="27432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kumimoji="0" lang="id-ID" sz="1600" kern="1200" dirty="0" smtClean="0">
                          <a:effectLst/>
                        </a:rPr>
                        <a:t>Memo 477/Ses/04/2015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Memo 1431/Ses/10/2016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</a:tr>
              <a:tr h="35304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8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Belum diatur</a:t>
                      </a:r>
                      <a:endParaRPr lang="id-ID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Kegiatan pertemuan/rapat di luar kantor yang telah dilaksanakan sebelum Memorandum ini dikeluarkan, </a:t>
                      </a:r>
                      <a:r>
                        <a:rPr lang="id-ID" sz="18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pertanggung-jawaban </a:t>
                      </a: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kegiatan tersebut dapat mengikuti ketentuan yang tercantum di dalam Memorandum ini 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Untuk memfasilitasi  dan memudahkan unit kerja melaksanakan kegiatan yang dipertanggung jawabkan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182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id-ID" sz="2800" dirty="0" smtClean="0"/>
              <a:t>Lampiran</a:t>
            </a:r>
            <a:endParaRPr lang="id-ID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043509"/>
              </p:ext>
            </p:extLst>
          </p:nvPr>
        </p:nvGraphicFramePr>
        <p:xfrm>
          <a:off x="457200" y="1524000"/>
          <a:ext cx="8229600" cy="40638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67000"/>
                <a:gridCol w="2819400"/>
                <a:gridCol w="27432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kumimoji="0" lang="id-ID" sz="1600" kern="1200" dirty="0" smtClean="0">
                          <a:effectLst/>
                        </a:rPr>
                        <a:t>Memo 477/Ses/04/2015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Memo 1431/Ses/10/2016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 smtClean="0"/>
                        <a:t>Keterangan</a:t>
                      </a:r>
                      <a:endParaRPr lang="id-ID" sz="1600" dirty="0"/>
                    </a:p>
                  </a:txBody>
                  <a:tcPr/>
                </a:tc>
              </a:tr>
              <a:tr h="3530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8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Belum diatur</a:t>
                      </a:r>
                      <a:endParaRPr lang="id-ID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8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Terdapat contoh format:</a:t>
                      </a:r>
                      <a:endParaRPr lang="id-ID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1463" indent="-271463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71463" algn="l"/>
                        </a:tabLst>
                      </a:pP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1. </a:t>
                      </a:r>
                      <a:r>
                        <a:rPr lang="id-ID" sz="18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 Surat </a:t>
                      </a: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pernyataan tanggung jawab mutlak 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1463" indent="-271463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71463" algn="l"/>
                        </a:tabLst>
                      </a:pP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2. </a:t>
                      </a:r>
                      <a:r>
                        <a:rPr lang="id-ID" sz="18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 ikhtisar </a:t>
                      </a: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rencana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1463" indent="-271463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71463" algn="l"/>
                        </a:tabLst>
                      </a:pP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3. </a:t>
                      </a:r>
                      <a:r>
                        <a:rPr lang="id-ID" sz="18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 form </a:t>
                      </a: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pemantauan dan evaluasi pelaksanaan rapat/pertemuan di luar kantor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d-ID" sz="18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Contoh format ini dibutuhkan untuk mempermudah unit kerja dalam memenuhi ketentuan dalam rancangan ini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0903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C646E-8A71-4229-9321-274B093DFD02}" type="slidenum">
              <a:rPr lang="en-US" smtClean="0">
                <a:latin typeface="Calibri Light" pitchFamily="34" charset="0"/>
              </a:rPr>
              <a:pPr/>
              <a:t>2</a:t>
            </a:fld>
            <a:endParaRPr lang="en-US" dirty="0">
              <a:latin typeface="Calibri Light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2"/>
          <a:stretch/>
        </p:blipFill>
        <p:spPr>
          <a:xfrm>
            <a:off x="4752551" y="4373672"/>
            <a:ext cx="3686189" cy="21230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3" name="Rounded Rectangle 62"/>
          <p:cNvSpPr/>
          <p:nvPr/>
        </p:nvSpPr>
        <p:spPr>
          <a:xfrm>
            <a:off x="211168" y="1359165"/>
            <a:ext cx="3116471" cy="2676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400" b="1" dirty="0" smtClean="0">
                <a:solidFill>
                  <a:schemeClr val="accent4">
                    <a:lumMod val="50000"/>
                  </a:schemeClr>
                </a:solidFill>
              </a:rPr>
              <a:t>Capaian  atas Akuntabilitas Kinerja</a:t>
            </a:r>
            <a:endParaRPr lang="id-ID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5029200" y="1310953"/>
            <a:ext cx="3069144" cy="38420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400" b="1" dirty="0" smtClean="0">
                <a:solidFill>
                  <a:schemeClr val="accent4">
                    <a:lumMod val="50000"/>
                  </a:schemeClr>
                </a:solidFill>
              </a:rPr>
              <a:t>Capaian Pengelolaan Anggaran</a:t>
            </a:r>
            <a:endParaRPr lang="id-ID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5006401" y="1285111"/>
            <a:ext cx="4031565" cy="2857649"/>
            <a:chOff x="6574220" y="1282688"/>
            <a:chExt cx="5609109" cy="2981883"/>
          </a:xfrm>
        </p:grpSpPr>
        <p:sp>
          <p:nvSpPr>
            <p:cNvPr id="66" name="Rounded Rectangle 65"/>
            <p:cNvSpPr/>
            <p:nvPr/>
          </p:nvSpPr>
          <p:spPr>
            <a:xfrm>
              <a:off x="6574220" y="1710558"/>
              <a:ext cx="4422227" cy="2554013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158014" y="2097931"/>
              <a:ext cx="3423020" cy="17463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470359" y="3870070"/>
              <a:ext cx="694056" cy="289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i="1" dirty="0" smtClean="0"/>
                <a:t>2012</a:t>
              </a:r>
              <a:endParaRPr lang="id-ID" i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66355" y="3867944"/>
              <a:ext cx="694056" cy="289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i="1" dirty="0" smtClean="0"/>
                <a:t>2013</a:t>
              </a:r>
              <a:endParaRPr lang="id-ID" i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908310" y="3868092"/>
              <a:ext cx="694056" cy="289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i="1" dirty="0" smtClean="0"/>
                <a:t>2014</a:t>
              </a:r>
              <a:endParaRPr lang="id-ID" i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605940" y="2812595"/>
              <a:ext cx="662831" cy="289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dirty="0" smtClean="0"/>
                <a:t>WTP</a:t>
              </a:r>
              <a:endParaRPr lang="id-ID" sz="1400" dirty="0"/>
            </a:p>
          </p:txBody>
        </p:sp>
        <p:cxnSp>
          <p:nvCxnSpPr>
            <p:cNvPr id="73" name="Straight Arrow Connector 72"/>
            <p:cNvCxnSpPr>
              <a:stCxn id="72" idx="3"/>
            </p:cNvCxnSpPr>
            <p:nvPr/>
          </p:nvCxnSpPr>
          <p:spPr>
            <a:xfrm flipV="1">
              <a:off x="7268771" y="2942603"/>
              <a:ext cx="3270756" cy="1451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7030962" y="3856496"/>
              <a:ext cx="355673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V="1">
              <a:off x="7164674" y="2041729"/>
              <a:ext cx="0" cy="19512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/>
            <p:cNvSpPr/>
            <p:nvPr/>
          </p:nvSpPr>
          <p:spPr>
            <a:xfrm>
              <a:off x="9023416" y="2791036"/>
              <a:ext cx="306340" cy="30634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9" name="Oval 78"/>
            <p:cNvSpPr/>
            <p:nvPr/>
          </p:nvSpPr>
          <p:spPr>
            <a:xfrm>
              <a:off x="8284602" y="2784910"/>
              <a:ext cx="306340" cy="30634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0" name="Oval 79"/>
            <p:cNvSpPr/>
            <p:nvPr/>
          </p:nvSpPr>
          <p:spPr>
            <a:xfrm>
              <a:off x="7566315" y="2771760"/>
              <a:ext cx="306340" cy="30634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714922" y="3865763"/>
              <a:ext cx="694056" cy="289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i="1" dirty="0" smtClean="0"/>
                <a:t>2015</a:t>
              </a:r>
              <a:endParaRPr lang="id-ID" i="1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9817300" y="2792793"/>
              <a:ext cx="306340" cy="30634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0061050" y="1282688"/>
              <a:ext cx="2122279" cy="144520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id-ID" sz="1200" dirty="0" smtClean="0"/>
                <a:t>Kementerian PPN/Bappenas telah mendapatkan </a:t>
              </a:r>
            </a:p>
            <a:p>
              <a:pPr algn="ctr"/>
              <a:r>
                <a:rPr lang="id-ID" sz="1200" dirty="0" smtClean="0"/>
                <a:t>Opini WTP atas Laporan Keuangan selama 8 Tahun berturut-turut</a:t>
              </a:r>
              <a:endParaRPr lang="id-ID" sz="1200" dirty="0"/>
            </a:p>
          </p:txBody>
        </p:sp>
      </p:grpSp>
      <p:pic>
        <p:nvPicPr>
          <p:cNvPr id="84" name="Picture 8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31" y="4338315"/>
            <a:ext cx="3299540" cy="2158449"/>
          </a:xfrm>
          <a:prstGeom prst="rect">
            <a:avLst/>
          </a:prstGeom>
        </p:spPr>
      </p:pic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990483868"/>
              </p:ext>
            </p:extLst>
          </p:nvPr>
        </p:nvGraphicFramePr>
        <p:xfrm>
          <a:off x="-76200" y="471337"/>
          <a:ext cx="4952760" cy="4557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68" y="535964"/>
            <a:ext cx="8843574" cy="749147"/>
          </a:xfrm>
        </p:spPr>
        <p:txBody>
          <a:bodyPr>
            <a:normAutofit/>
          </a:bodyPr>
          <a:lstStyle/>
          <a:p>
            <a:pPr algn="ctr"/>
            <a:r>
              <a:rPr lang="id-ID" sz="2800" dirty="0" smtClean="0">
                <a:latin typeface="Candara" pitchFamily="34" charset="0"/>
              </a:rPr>
              <a:t>CAPAIAN ATAS AKIP DAN PENGELOLAAN ANGGARAN</a:t>
            </a:r>
            <a:endParaRPr lang="en-US" sz="1800" dirty="0"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56567" y="2029483"/>
            <a:ext cx="4024146" cy="928452"/>
            <a:chOff x="786408" y="2807985"/>
            <a:chExt cx="4024146" cy="928452"/>
          </a:xfrm>
        </p:grpSpPr>
        <p:grpSp>
          <p:nvGrpSpPr>
            <p:cNvPr id="5" name="Group 4"/>
            <p:cNvGrpSpPr/>
            <p:nvPr/>
          </p:nvGrpSpPr>
          <p:grpSpPr>
            <a:xfrm>
              <a:off x="786408" y="3474827"/>
              <a:ext cx="406019" cy="261610"/>
              <a:chOff x="786408" y="3607997"/>
              <a:chExt cx="406019" cy="26161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786408" y="3610300"/>
                <a:ext cx="305728" cy="259307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86408" y="3607997"/>
                <a:ext cx="4060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 smtClean="0"/>
                  <a:t>CC</a:t>
                </a:r>
                <a:endParaRPr lang="id-ID" sz="1100" dirty="0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334978" y="3481490"/>
              <a:ext cx="406019" cy="254947"/>
              <a:chOff x="786408" y="3607997"/>
              <a:chExt cx="406019" cy="261610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786408" y="3610300"/>
                <a:ext cx="305728" cy="259307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86408" y="3607997"/>
                <a:ext cx="4060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 smtClean="0"/>
                  <a:t>CC</a:t>
                </a:r>
                <a:endParaRPr lang="id-ID" sz="1100" dirty="0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974272" y="3222124"/>
              <a:ext cx="406019" cy="261610"/>
              <a:chOff x="786408" y="3607997"/>
              <a:chExt cx="406019" cy="261610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786408" y="3610300"/>
                <a:ext cx="305728" cy="259307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86408" y="3607997"/>
                <a:ext cx="4060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 smtClean="0"/>
                  <a:t> B</a:t>
                </a:r>
                <a:endParaRPr lang="id-ID" sz="1100" dirty="0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2593866" y="3228789"/>
              <a:ext cx="406019" cy="261610"/>
              <a:chOff x="786408" y="3607997"/>
              <a:chExt cx="406019" cy="268447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786408" y="3610300"/>
                <a:ext cx="305728" cy="259307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786408" y="3607997"/>
                <a:ext cx="406019" cy="268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 smtClean="0"/>
                  <a:t> B</a:t>
                </a:r>
                <a:endParaRPr lang="id-ID" sz="1100" dirty="0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152285" y="3124200"/>
              <a:ext cx="406019" cy="261610"/>
              <a:chOff x="786408" y="3607997"/>
              <a:chExt cx="406019" cy="268447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786408" y="3610300"/>
                <a:ext cx="305728" cy="259307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786408" y="3607997"/>
                <a:ext cx="406019" cy="268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 smtClean="0"/>
                  <a:t> B</a:t>
                </a:r>
                <a:endParaRPr lang="id-ID" sz="1100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3809999" y="2816702"/>
              <a:ext cx="406019" cy="261610"/>
              <a:chOff x="786408" y="3607997"/>
              <a:chExt cx="406019" cy="268447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786408" y="3610300"/>
                <a:ext cx="305728" cy="259307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86408" y="3607997"/>
                <a:ext cx="406019" cy="268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 smtClean="0"/>
                  <a:t> A</a:t>
                </a:r>
                <a:endParaRPr lang="id-ID" sz="1100" dirty="0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4404535" y="2807985"/>
              <a:ext cx="406019" cy="261610"/>
              <a:chOff x="786408" y="3607997"/>
              <a:chExt cx="406019" cy="268447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786408" y="3610300"/>
                <a:ext cx="305728" cy="259307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786408" y="3607997"/>
                <a:ext cx="406019" cy="268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100" dirty="0" smtClean="0"/>
                  <a:t>BB</a:t>
                </a:r>
                <a:endParaRPr lang="id-ID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000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b="1" dirty="0" smtClean="0"/>
              <a:t>Terima Kasih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3394219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dirty="0" smtClean="0"/>
              <a:t>Kebijakan Penganggaran K/L:</a:t>
            </a:r>
            <a:endParaRPr lang="id-ID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2800" b="1" dirty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RKP </a:t>
            </a:r>
            <a:r>
              <a:rPr lang="id-ID" sz="2800" b="1" dirty="0" smtClean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2017 </a:t>
            </a:r>
          </a:p>
          <a:p>
            <a:pPr marL="0" indent="0" algn="ctr">
              <a:buNone/>
            </a:pPr>
            <a:endParaRPr lang="id-ID" sz="2800" b="1" dirty="0">
              <a:solidFill>
                <a:srgbClr val="003D70"/>
              </a:solidFill>
              <a:latin typeface="+mn-lt"/>
              <a:ea typeface="+mn-ea"/>
              <a:cs typeface="+mn-cs"/>
            </a:endParaRPr>
          </a:p>
          <a:p>
            <a:pPr marL="542925" indent="-542925" algn="just">
              <a:spcBef>
                <a:spcPts val="400"/>
              </a:spcBef>
              <a:buFont typeface="Arial" panose="020B0604020202020204" pitchFamily="34" charset="0"/>
              <a:buAutoNum type="arabicParenBoth"/>
            </a:pPr>
            <a:r>
              <a:rPr lang="id-ID" sz="2400" dirty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Money Follow Program (23 Prioritas Nasional</a:t>
            </a:r>
            <a:r>
              <a:rPr lang="id-ID" sz="2400" dirty="0" smtClean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);</a:t>
            </a:r>
            <a:endParaRPr lang="id-ID" sz="2400" dirty="0">
              <a:solidFill>
                <a:srgbClr val="003D70"/>
              </a:solidFill>
              <a:latin typeface="+mn-lt"/>
              <a:ea typeface="+mn-ea"/>
              <a:cs typeface="+mn-cs"/>
            </a:endParaRPr>
          </a:p>
          <a:p>
            <a:pPr marL="542925" indent="-542925" algn="just">
              <a:spcBef>
                <a:spcPts val="400"/>
              </a:spcBef>
              <a:buFont typeface="Arial" panose="020B0604020202020204" pitchFamily="34" charset="0"/>
              <a:buAutoNum type="arabicParenBoth"/>
            </a:pPr>
            <a:r>
              <a:rPr lang="id-ID" sz="2400" dirty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Pendekatan Holistik, Tematik, Integratif &amp; </a:t>
            </a:r>
            <a:r>
              <a:rPr lang="id-ID" sz="2400" dirty="0" smtClean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Spasial; </a:t>
            </a:r>
            <a:endParaRPr lang="id-ID" sz="2400" dirty="0">
              <a:solidFill>
                <a:srgbClr val="003D70"/>
              </a:solidFill>
              <a:latin typeface="+mn-lt"/>
              <a:ea typeface="+mn-ea"/>
              <a:cs typeface="+mn-cs"/>
            </a:endParaRPr>
          </a:p>
          <a:p>
            <a:pPr marL="542925" indent="-542925" algn="just">
              <a:spcBef>
                <a:spcPts val="400"/>
              </a:spcBef>
              <a:buFont typeface="Arial" panose="020B0604020202020204" pitchFamily="34" charset="0"/>
              <a:buAutoNum type="arabicParenBoth"/>
            </a:pPr>
            <a:r>
              <a:rPr lang="id-ID" sz="2400" dirty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Penggunaan Aplikasi Sistem Informasi Multilateral (SIMU</a:t>
            </a:r>
            <a:r>
              <a:rPr lang="id-ID" sz="2400" dirty="0" smtClean="0">
                <a:solidFill>
                  <a:srgbClr val="003D70"/>
                </a:solidFill>
                <a:latin typeface="+mn-lt"/>
                <a:ea typeface="+mn-ea"/>
                <a:cs typeface="+mn-cs"/>
              </a:rPr>
              <a:t>).</a:t>
            </a:r>
            <a:endParaRPr lang="id-ID" sz="2400" dirty="0">
              <a:solidFill>
                <a:srgbClr val="003D70"/>
              </a:solidFill>
              <a:latin typeface="+mn-lt"/>
              <a:ea typeface="+mn-ea"/>
              <a:cs typeface="+mn-cs"/>
            </a:endParaRPr>
          </a:p>
          <a:p>
            <a:pPr marL="0" indent="0" algn="just">
              <a:buNone/>
            </a:pPr>
            <a:endParaRPr lang="id-ID" sz="5400" dirty="0"/>
          </a:p>
        </p:txBody>
      </p:sp>
    </p:spTree>
    <p:extLst>
      <p:ext uri="{BB962C8B-B14F-4D97-AF65-F5344CB8AC3E}">
        <p14:creationId xmlns:p14="http://schemas.microsoft.com/office/powerpoint/2010/main" val="3316051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dirty="0" smtClean="0"/>
              <a:t>Dasar Penetapan: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31336"/>
          </a:xfrm>
        </p:spPr>
        <p:txBody>
          <a:bodyPr/>
          <a:lstStyle/>
          <a:p>
            <a:pPr marL="109728" indent="0" algn="just">
              <a:buNone/>
            </a:pPr>
            <a:r>
              <a:rPr lang="id-ID" dirty="0" smtClean="0"/>
              <a:t>Peraturan Menteri PAN dan RB Nomor 6 Tahun 2016 tentang Pedoman Pembatasan </a:t>
            </a:r>
            <a:r>
              <a:rPr lang="id-ID" dirty="0"/>
              <a:t>Pertemuan/Rapat di Luar Kantor Dalam Rangka Peningkatan Efisiensi dan Efektivitas Kerja Aparatur</a:t>
            </a:r>
          </a:p>
        </p:txBody>
      </p:sp>
    </p:spTree>
    <p:extLst>
      <p:ext uri="{BB962C8B-B14F-4D97-AF65-F5344CB8AC3E}">
        <p14:creationId xmlns:p14="http://schemas.microsoft.com/office/powerpoint/2010/main" val="3262106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066800"/>
          </a:xfrm>
        </p:spPr>
        <p:txBody>
          <a:bodyPr/>
          <a:lstStyle/>
          <a:p>
            <a:pPr algn="ctr"/>
            <a:r>
              <a:rPr lang="id-ID" b="1" dirty="0" smtClean="0"/>
              <a:t>SISTEMATIKA NOTA DINAS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761205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algn="ctr"/>
            <a:r>
              <a:rPr lang="id-ID" dirty="0" smtClean="0"/>
              <a:t>Ruang Lingkup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126736"/>
          </a:xfrm>
        </p:spPr>
        <p:txBody>
          <a:bodyPr>
            <a:normAutofit fontScale="850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id-ID" dirty="0" smtClean="0"/>
              <a:t>Pertemuan/rapat </a:t>
            </a:r>
            <a:r>
              <a:rPr lang="id-ID" dirty="0"/>
              <a:t>di luar kantor </a:t>
            </a:r>
            <a:r>
              <a:rPr lang="id-ID" dirty="0" smtClean="0"/>
              <a:t>, terdiri atas:</a:t>
            </a:r>
          </a:p>
          <a:p>
            <a:pPr marL="1168400" indent="-449263" algn="just">
              <a:buFont typeface="+mj-lt"/>
              <a:buAutoNum type="alphaLcParenR"/>
            </a:pPr>
            <a:r>
              <a:rPr lang="id-ID" dirty="0" smtClean="0"/>
              <a:t>Konsinyering/Focus </a:t>
            </a:r>
            <a:r>
              <a:rPr lang="id-ID" dirty="0"/>
              <a:t>Group Discussion (FGD)/pertemuan/rapat </a:t>
            </a:r>
            <a:r>
              <a:rPr lang="id-ID" dirty="0" smtClean="0"/>
              <a:t>koordinasi/rapat </a:t>
            </a:r>
            <a:r>
              <a:rPr lang="id-ID" dirty="0"/>
              <a:t>pimpinan</a:t>
            </a:r>
            <a:r>
              <a:rPr lang="id-ID" dirty="0" smtClean="0"/>
              <a:t>/ rapat </a:t>
            </a:r>
            <a:r>
              <a:rPr lang="id-ID" dirty="0"/>
              <a:t>kerja/rapat </a:t>
            </a:r>
            <a:r>
              <a:rPr lang="id-ID" dirty="0" smtClean="0"/>
              <a:t>teknis/workshop/seminar/ simposium</a:t>
            </a:r>
            <a:r>
              <a:rPr lang="id-ID" dirty="0"/>
              <a:t>/ sosialisasi/bimbingan teknis; atau</a:t>
            </a:r>
          </a:p>
          <a:p>
            <a:pPr marL="1168400" indent="-449263" algn="just">
              <a:buFont typeface="+mj-lt"/>
              <a:buAutoNum type="alphaLcParenR"/>
            </a:pPr>
            <a:r>
              <a:rPr lang="id-ID" dirty="0" smtClean="0"/>
              <a:t>Penyelenggaraan </a:t>
            </a:r>
            <a:r>
              <a:rPr lang="id-ID" dirty="0"/>
              <a:t>sidang/konvensi/konferensi Internasional/workshop/ seminar/simposium</a:t>
            </a:r>
            <a:r>
              <a:rPr lang="id-ID" dirty="0" smtClean="0"/>
              <a:t>/ sosialisasi/bimbingan </a:t>
            </a:r>
            <a:r>
              <a:rPr lang="id-ID" dirty="0"/>
              <a:t>teknis/sarasehan </a:t>
            </a:r>
            <a:r>
              <a:rPr lang="id-ID" b="1" dirty="0"/>
              <a:t>berskala internasional, yang diselenggarakan di dalam </a:t>
            </a:r>
            <a:r>
              <a:rPr lang="id-ID" b="1" dirty="0" smtClean="0"/>
              <a:t>negeri</a:t>
            </a:r>
          </a:p>
          <a:p>
            <a:pPr marL="719137" indent="0" algn="just">
              <a:buNone/>
            </a:pPr>
            <a:endParaRPr lang="id-ID" sz="2400" b="1" dirty="0" smtClean="0"/>
          </a:p>
          <a:p>
            <a:pPr marL="624078" indent="-514350" algn="just">
              <a:buFont typeface="+mj-lt"/>
              <a:buAutoNum type="arabicPeriod" startAt="2"/>
            </a:pPr>
            <a:r>
              <a:rPr lang="id-ID" sz="2400" b="1" dirty="0" smtClean="0"/>
              <a:t>Pertemuan/rapat </a:t>
            </a:r>
            <a:r>
              <a:rPr lang="id-ID" sz="2400" b="1" dirty="0"/>
              <a:t>di luar kantor </a:t>
            </a:r>
            <a:r>
              <a:rPr lang="id-ID" sz="2400" b="1" dirty="0" smtClean="0"/>
              <a:t>adalah </a:t>
            </a:r>
            <a:r>
              <a:rPr lang="id-ID" dirty="0" smtClean="0"/>
              <a:t>pertemuan/rapat yang </a:t>
            </a:r>
            <a:r>
              <a:rPr lang="id-ID" dirty="0"/>
              <a:t>menggunakan fasilitas hotel/ villa/</a:t>
            </a:r>
            <a:r>
              <a:rPr lang="id-ID" i="1" dirty="0"/>
              <a:t>cottage</a:t>
            </a:r>
            <a:r>
              <a:rPr lang="id-ID" dirty="0"/>
              <a:t>/</a:t>
            </a:r>
            <a:r>
              <a:rPr lang="id-ID" i="1" dirty="0"/>
              <a:t>resort</a:t>
            </a:r>
            <a:r>
              <a:rPr lang="id-ID" dirty="0"/>
              <a:t> dan/atau fasilitas ruang gedung lainnya </a:t>
            </a:r>
            <a:r>
              <a:rPr lang="id-ID" b="1" dirty="0"/>
              <a:t>yang bukan milik </a:t>
            </a:r>
            <a:r>
              <a:rPr lang="id-ID" b="1" dirty="0" smtClean="0"/>
              <a:t>pemerintah.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676188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id-ID" sz="2800" b="1" dirty="0" smtClean="0"/>
              <a:t>Kriteria persyaratan pelaksanaan </a:t>
            </a:r>
            <a:r>
              <a:rPr lang="id-ID" sz="2800" b="1" dirty="0"/>
              <a:t>pertemuan/rapat di luar kantor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/>
          </a:bodyPr>
          <a:lstStyle/>
          <a:p>
            <a:pPr marL="624078" indent="-514350" algn="just">
              <a:buFont typeface="+mj-lt"/>
              <a:buAutoNum type="alphaLcPeriod"/>
            </a:pPr>
            <a:r>
              <a:rPr lang="id-ID" sz="2000" dirty="0"/>
              <a:t>Pertemuan/rapat berskala Internasional yang diselenggarakan di dalam </a:t>
            </a:r>
            <a:r>
              <a:rPr lang="id-ID" sz="2000" dirty="0" smtClean="0"/>
              <a:t>negeri;</a:t>
            </a:r>
          </a:p>
          <a:p>
            <a:pPr marL="624078" indent="-514350" algn="just">
              <a:buFont typeface="+mj-lt"/>
              <a:buAutoNum type="alphaLcPeriod"/>
            </a:pPr>
            <a:r>
              <a:rPr lang="id-ID" sz="2000" dirty="0"/>
              <a:t>Pertemuan/rapat berskala </a:t>
            </a:r>
            <a:r>
              <a:rPr lang="id-ID" sz="2000" dirty="0" smtClean="0"/>
              <a:t>non-internasional, dengan alasan sbb:</a:t>
            </a:r>
          </a:p>
          <a:p>
            <a:pPr marL="993775" indent="-361950" algn="just">
              <a:buFont typeface="+mj-lt"/>
              <a:buAutoNum type="arabicParenR"/>
            </a:pPr>
            <a:r>
              <a:rPr lang="id-ID" sz="2000" dirty="0"/>
              <a:t>Pertemuan yang memiliki urgensi tinggi terkait dengan pembahasan materi bersifat strategis atau memerlukan koordinasi lintas sektoral, memerlukan penyelesaian secara cepat, mendesak, dan</a:t>
            </a:r>
            <a:r>
              <a:rPr lang="en-US" sz="2000" dirty="0"/>
              <a:t>/</a:t>
            </a:r>
            <a:r>
              <a:rPr lang="en-US" sz="2000" dirty="0" err="1"/>
              <a:t>atau</a:t>
            </a:r>
            <a:r>
              <a:rPr lang="id-ID" sz="2000" dirty="0"/>
              <a:t> terus menerus (simultan), sehingga memerlukan waktu penyelesaian di luar </a:t>
            </a:r>
            <a:r>
              <a:rPr lang="id-ID" sz="2000" dirty="0" smtClean="0"/>
              <a:t>kantor;</a:t>
            </a:r>
          </a:p>
          <a:p>
            <a:pPr marL="993775" indent="-361950" algn="just">
              <a:buFont typeface="+mj-lt"/>
              <a:buAutoNum type="arabicParenR"/>
            </a:pPr>
            <a:r>
              <a:rPr lang="id-ID" sz="2000" dirty="0"/>
              <a:t>Tidak tersedia ruang rapat kantor milik sendiri</a:t>
            </a:r>
            <a:r>
              <a:rPr lang="en-US" sz="2000" dirty="0"/>
              <a:t>/</a:t>
            </a:r>
            <a:r>
              <a:rPr lang="id-ID" sz="2000" dirty="0"/>
              <a:t>tidak tersedia ruang rapat instansi pemerintah di wilayah tersebut, atau sarana dan prasarana yang tersedia tidak memadai; </a:t>
            </a:r>
            <a:r>
              <a:rPr lang="id-ID" sz="2000" b="1" dirty="0" smtClean="0"/>
              <a:t>atau</a:t>
            </a:r>
          </a:p>
          <a:p>
            <a:pPr marL="993775" indent="-361950" algn="just">
              <a:buFont typeface="+mj-lt"/>
              <a:buAutoNum type="arabicParenR"/>
            </a:pPr>
            <a:r>
              <a:rPr lang="id-ID" sz="2000" dirty="0"/>
              <a:t>Lokasi tempat penyelenggaraan pertemuan sulit dijangkau oleh peserta baik sarana transportasi maupun waktu </a:t>
            </a:r>
            <a:r>
              <a:rPr lang="id-ID" sz="2000" dirty="0" smtClean="0"/>
              <a:t>perjalanan.</a:t>
            </a:r>
          </a:p>
          <a:p>
            <a:pPr marL="993775" indent="-361950" algn="just">
              <a:buFont typeface="+mj-lt"/>
              <a:buAutoNum type="arabicParenR"/>
            </a:pPr>
            <a:r>
              <a:rPr lang="id-ID" sz="2000" dirty="0"/>
              <a:t>sekurang-kurangnya dihadiri oleh unsur Unit Kerja Eselon I lainnya dan/atau Pemerintah Daerah maupun </a:t>
            </a:r>
            <a:r>
              <a:rPr lang="id-ID" sz="2000" dirty="0" smtClean="0"/>
              <a:t>Masyarakat.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74932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/>
              <a:t>Hal-hal Terkait Akuntabilitas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lphaLcPeriod"/>
            </a:pPr>
            <a:r>
              <a:rPr lang="id-ID" dirty="0" smtClean="0"/>
              <a:t>Kewenangan penanggungjawab kegiatan:</a:t>
            </a:r>
          </a:p>
          <a:p>
            <a:pPr marL="1165225" indent="-533400" algn="just">
              <a:buFont typeface="+mj-lt"/>
              <a:buAutoNum type="arabicParenR"/>
            </a:pPr>
            <a:r>
              <a:rPr lang="id-ID" b="1" dirty="0"/>
              <a:t>Surat Pernyataan Tanggung Jawab Mutlak (SPTJM) </a:t>
            </a:r>
            <a:r>
              <a:rPr lang="id-ID" dirty="0"/>
              <a:t>yang menjelaskan tentang alasan pemenuhan </a:t>
            </a:r>
            <a:r>
              <a:rPr lang="id-ID" dirty="0" smtClean="0"/>
              <a:t>kriteria;</a:t>
            </a:r>
          </a:p>
          <a:p>
            <a:pPr marL="1165225" indent="-533400" algn="just">
              <a:buFont typeface="+mj-lt"/>
              <a:buAutoNum type="arabicParenR"/>
            </a:pPr>
            <a:r>
              <a:rPr lang="id-ID" b="1" dirty="0"/>
              <a:t>Ikhtisar </a:t>
            </a:r>
            <a:r>
              <a:rPr lang="id-ID" b="1" dirty="0" smtClean="0"/>
              <a:t>rencana</a:t>
            </a:r>
            <a:r>
              <a:rPr lang="id-ID" dirty="0" smtClean="0"/>
              <a:t> </a:t>
            </a:r>
            <a:r>
              <a:rPr lang="id-ID" dirty="0"/>
              <a:t>serta </a:t>
            </a:r>
            <a:r>
              <a:rPr lang="id-ID" b="1" dirty="0"/>
              <a:t>notulensi </a:t>
            </a:r>
            <a:r>
              <a:rPr lang="id-ID" dirty="0"/>
              <a:t>dan/atau </a:t>
            </a:r>
            <a:r>
              <a:rPr lang="id-ID" b="1" dirty="0"/>
              <a:t>laporan pelaksanaan </a:t>
            </a:r>
            <a:r>
              <a:rPr lang="id-ID" b="1" dirty="0" smtClean="0"/>
              <a:t>kegiatan</a:t>
            </a:r>
            <a:r>
              <a:rPr lang="id-ID" dirty="0" smtClean="0"/>
              <a:t>.</a:t>
            </a:r>
          </a:p>
          <a:p>
            <a:pPr marL="631825" indent="0">
              <a:buNone/>
            </a:pPr>
            <a:endParaRPr lang="id-ID" dirty="0" smtClean="0"/>
          </a:p>
          <a:p>
            <a:pPr marL="624078" indent="-514350" algn="just">
              <a:buFont typeface="+mj-lt"/>
              <a:buAutoNum type="alphaLcPeriod" startAt="2"/>
            </a:pPr>
            <a:r>
              <a:rPr lang="id-ID" dirty="0"/>
              <a:t>Pelaksanaan kegiatan pertemuan/rapat di luar kantor harus </a:t>
            </a:r>
            <a:r>
              <a:rPr lang="id-ID" b="1" dirty="0"/>
              <a:t>memiliki </a:t>
            </a:r>
            <a:r>
              <a:rPr lang="id-ID" b="1" i="1" dirty="0"/>
              <a:t>output</a:t>
            </a:r>
            <a:r>
              <a:rPr lang="id-ID" b="1" dirty="0"/>
              <a:t>/hasil yang </a:t>
            </a:r>
            <a:r>
              <a:rPr lang="id-ID" b="1" dirty="0" smtClean="0"/>
              <a:t>jelas.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3382662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/>
              <a:t>Dokumen Pertanggungjawaban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 lnSpcReduction="10000"/>
          </a:bodyPr>
          <a:lstStyle/>
          <a:p>
            <a:pPr marL="446088" indent="-336550" algn="just">
              <a:buFont typeface="+mj-lt"/>
              <a:buAutoNum type="alphaLcPeriod"/>
            </a:pPr>
            <a:r>
              <a:rPr lang="id-ID" sz="2000" b="1" dirty="0" smtClean="0"/>
              <a:t>Pertemuan/rapat diluar kantor </a:t>
            </a:r>
            <a:r>
              <a:rPr lang="id-ID" sz="2000" b="1" dirty="0"/>
              <a:t>berskala Internasional yang diselenggarakan di dalam </a:t>
            </a:r>
            <a:r>
              <a:rPr lang="id-ID" sz="2000" b="1" dirty="0" smtClean="0"/>
              <a:t>negeri </a:t>
            </a:r>
            <a:r>
              <a:rPr lang="id-ID" sz="2000" dirty="0" smtClean="0"/>
              <a:t> :</a:t>
            </a:r>
          </a:p>
          <a:p>
            <a:pPr marL="804863" indent="-358775" algn="just">
              <a:buFont typeface="+mj-lt"/>
              <a:buAutoNum type="arabicParenR"/>
            </a:pPr>
            <a:r>
              <a:rPr lang="id-ID" sz="2000" dirty="0" smtClean="0"/>
              <a:t>Surat </a:t>
            </a:r>
            <a:r>
              <a:rPr lang="id-ID" sz="2000" dirty="0"/>
              <a:t>Pernyataan Tanggung Jawab Mutlak yang menyatakan kegiatan berskala </a:t>
            </a:r>
            <a:r>
              <a:rPr lang="id-ID" sz="2000" dirty="0" smtClean="0"/>
              <a:t>internasional;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 smtClean="0"/>
              <a:t>Surat </a:t>
            </a:r>
            <a:r>
              <a:rPr lang="id-ID" sz="2000" dirty="0"/>
              <a:t>Tugas atau </a:t>
            </a:r>
            <a:r>
              <a:rPr lang="id-ID" sz="2000" dirty="0" smtClean="0"/>
              <a:t>Undangan;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 smtClean="0"/>
              <a:t>Daftar </a:t>
            </a:r>
            <a:r>
              <a:rPr lang="id-ID" sz="2000" dirty="0"/>
              <a:t>hadir peserta </a:t>
            </a:r>
            <a:r>
              <a:rPr lang="id-ID" sz="2000" dirty="0" smtClean="0"/>
              <a:t>rapat.</a:t>
            </a:r>
            <a:endParaRPr lang="id-ID" sz="2000" dirty="0"/>
          </a:p>
          <a:p>
            <a:pPr marL="446088" indent="0">
              <a:buNone/>
            </a:pPr>
            <a:endParaRPr lang="id-ID" sz="2000" dirty="0" smtClean="0"/>
          </a:p>
          <a:p>
            <a:pPr marL="446088" indent="-336550" algn="just">
              <a:buFont typeface="+mj-lt"/>
              <a:buAutoNum type="alphaLcPeriod" startAt="2"/>
            </a:pPr>
            <a:r>
              <a:rPr lang="id-ID" sz="2000" b="1" dirty="0" smtClean="0"/>
              <a:t>Pertemuan/rapat </a:t>
            </a:r>
            <a:r>
              <a:rPr lang="id-ID" sz="2000" b="1" dirty="0"/>
              <a:t>diluar kantor berskala </a:t>
            </a:r>
            <a:r>
              <a:rPr lang="id-ID" sz="2000" b="1" dirty="0" smtClean="0"/>
              <a:t>non-Internasional dengan alasan </a:t>
            </a:r>
            <a:r>
              <a:rPr lang="id-ID" sz="2000" b="1" dirty="0"/>
              <a:t>memiliki urgensi tinggi </a:t>
            </a:r>
            <a:r>
              <a:rPr lang="id-ID" sz="2000" dirty="0"/>
              <a:t>terkait dengan pembahasan materi bersifat strategis atau memerlukan koordinasi lintas sektoral, memerlukan penyelesaian secara cepat, mendesak, dan</a:t>
            </a:r>
            <a:r>
              <a:rPr lang="en-US" sz="2000" dirty="0"/>
              <a:t>/</a:t>
            </a:r>
            <a:r>
              <a:rPr lang="en-US" sz="2000" dirty="0" err="1"/>
              <a:t>atau</a:t>
            </a:r>
            <a:r>
              <a:rPr lang="id-ID" sz="2000" dirty="0"/>
              <a:t> terus menerus (</a:t>
            </a:r>
            <a:r>
              <a:rPr lang="id-ID" sz="2000" dirty="0" smtClean="0"/>
              <a:t>simultan) :</a:t>
            </a:r>
          </a:p>
          <a:p>
            <a:pPr marL="804863" indent="-358775">
              <a:buFont typeface="+mj-lt"/>
              <a:buAutoNum type="arabicParenR"/>
            </a:pPr>
            <a:r>
              <a:rPr lang="id-ID" sz="2000" dirty="0"/>
              <a:t>Surat Pernyataan Tanggung Jawab Mutlak </a:t>
            </a:r>
            <a:r>
              <a:rPr lang="id-ID" sz="2000" dirty="0" smtClean="0"/>
              <a:t>dengan penjelasan </a:t>
            </a:r>
            <a:r>
              <a:rPr lang="id-ID" sz="2000" dirty="0" smtClean="0"/>
              <a:t>tersebut;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/>
              <a:t>Surat Tugas atau </a:t>
            </a:r>
            <a:r>
              <a:rPr lang="id-ID" sz="2000" dirty="0" smtClean="0"/>
              <a:t>Undangan;</a:t>
            </a:r>
            <a:endParaRPr lang="id-ID" sz="2000" dirty="0"/>
          </a:p>
          <a:p>
            <a:pPr marL="804863" indent="-358775">
              <a:buFont typeface="+mj-lt"/>
              <a:buAutoNum type="arabicParenR"/>
            </a:pPr>
            <a:r>
              <a:rPr lang="id-ID" sz="2000" dirty="0"/>
              <a:t>Daftar hadir </a:t>
            </a:r>
            <a:r>
              <a:rPr lang="id-ID" sz="2000"/>
              <a:t>peserta </a:t>
            </a:r>
            <a:r>
              <a:rPr lang="id-ID" sz="2000" smtClean="0"/>
              <a:t>rapat.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26247616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429</TotalTime>
  <Words>1337</Words>
  <Application>Microsoft Office PowerPoint</Application>
  <PresentationFormat>On-screen Show (4:3)</PresentationFormat>
  <Paragraphs>157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Urban</vt:lpstr>
      <vt:lpstr>PERUBAHAN KETENTUAN DALAM NOTA DINAS SESMEN PPN/SESTAMA BAPPENAS TTG TATA KELOLA PELAKSANAAN KEGIATAN PERTEMUAN/RAPAT DI LUAR KANTOR</vt:lpstr>
      <vt:lpstr>CAPAIAN ATAS AKIP DAN PENGELOLAAN ANGGARAN</vt:lpstr>
      <vt:lpstr>Kebijakan Penganggaran K/L:</vt:lpstr>
      <vt:lpstr>Dasar Penetapan:</vt:lpstr>
      <vt:lpstr>SISTEMATIKA NOTA DINAS</vt:lpstr>
      <vt:lpstr>Ruang Lingkup</vt:lpstr>
      <vt:lpstr>Kriteria persyaratan pelaksanaan pertemuan/rapat di luar kantor </vt:lpstr>
      <vt:lpstr>Hal-hal Terkait Akuntabilitas</vt:lpstr>
      <vt:lpstr>Dokumen Pertanggungjawaban</vt:lpstr>
      <vt:lpstr>Dokumen pertanggungjawaban..(2)</vt:lpstr>
      <vt:lpstr>Pemantauan dan Evaluasi Kegiatan</vt:lpstr>
      <vt:lpstr>Pokok – Pokok Perubahan Kebijakan tentang Pelaksanaan Kegiatan Pertemuan/Rapat di Luar Kantor</vt:lpstr>
      <vt:lpstr>Kriteria pelaksanaan konsinyering  (pertemuan non internasional)</vt:lpstr>
      <vt:lpstr>Persyaratan tambahan pelaksanaan pertemuan diluar kantor</vt:lpstr>
      <vt:lpstr>Kewajiban Pejabat Eselon I/II atau PPK selaku Penanggung jawab kegiatan</vt:lpstr>
      <vt:lpstr>Dokumen pertanggungjawaban</vt:lpstr>
      <vt:lpstr>Pemantauan dan evaluasi kegiatan</vt:lpstr>
      <vt:lpstr>Ketentuan peralihan</vt:lpstr>
      <vt:lpstr>Lampiran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PERUBAHAN KETENTUAN DALAM NOTA DINAS SESMEN PPN/SESTAMA BAPPENAS TTG TATA KELOLA PELAKSANAAN KEGIATAN PERTEMUAN/RAPAT DI LUAR KANTOR</dc:title>
  <dc:creator>user</dc:creator>
  <cp:lastModifiedBy>BAPPENAS</cp:lastModifiedBy>
  <cp:revision>14</cp:revision>
  <cp:lastPrinted>2016-10-26T01:53:28Z</cp:lastPrinted>
  <dcterms:created xsi:type="dcterms:W3CDTF">2006-08-16T00:00:00Z</dcterms:created>
  <dcterms:modified xsi:type="dcterms:W3CDTF">2016-10-26T03:07:16Z</dcterms:modified>
</cp:coreProperties>
</file>