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notesMasterIdLst>
    <p:notesMasterId r:id="rId8"/>
  </p:notesMasterIdLst>
  <p:sldIdLst>
    <p:sldId id="256" r:id="rId2"/>
    <p:sldId id="260" r:id="rId3"/>
    <p:sldId id="257" r:id="rId4"/>
    <p:sldId id="258" r:id="rId5"/>
    <p:sldId id="261" r:id="rId6"/>
    <p:sldId id="259" r:id="rId7"/>
  </p:sldIdLst>
  <p:sldSz cx="9144000" cy="6858000" type="screen4x3"/>
  <p:notesSz cx="6864350" cy="9996488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CF1EB5-458F-4D3F-9D3E-FDEEE8E52BD3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C3CF53-F0BD-4EB6-8BEF-25AD78CAF63F}">
      <dgm:prSet phldrT="[Text]" custT="1"/>
      <dgm:spPr/>
      <dgm:t>
        <a:bodyPr/>
        <a:lstStyle/>
        <a:p>
          <a:pPr marL="361950" indent="-361950">
            <a:lnSpc>
              <a:spcPct val="80000"/>
            </a:lnSpc>
            <a:spcAft>
              <a:spcPts val="0"/>
            </a:spcAft>
          </a:pPr>
          <a:r>
            <a:rPr lang="id-ID" sz="2200" dirty="0" smtClean="0"/>
            <a:t>1.	Pemanfaatan sumber daya untuk menunjang Kinerja</a:t>
          </a:r>
        </a:p>
        <a:p>
          <a:pPr marL="361950" indent="-361950">
            <a:lnSpc>
              <a:spcPct val="80000"/>
            </a:lnSpc>
            <a:spcAft>
              <a:spcPts val="0"/>
            </a:spcAft>
          </a:pPr>
          <a:r>
            <a:rPr lang="id-ID" sz="2200" dirty="0" smtClean="0"/>
            <a:t>	     </a:t>
          </a:r>
          <a:r>
            <a:rPr lang="id-ID" sz="2200" b="1" dirty="0" smtClean="0">
              <a:solidFill>
                <a:srgbClr val="FFFF00"/>
              </a:solidFill>
              <a:latin typeface="Calibri"/>
              <a:cs typeface="Calibri"/>
            </a:rPr>
            <a:t>»</a:t>
          </a:r>
          <a:r>
            <a:rPr lang="id-ID" sz="2200" dirty="0" smtClean="0">
              <a:solidFill>
                <a:srgbClr val="FFFF00"/>
              </a:solidFill>
              <a:sym typeface="Wingdings" pitchFamily="2" charset="2"/>
            </a:rPr>
            <a:t> Terencana</a:t>
          </a:r>
          <a:endParaRPr lang="id-ID" sz="2200" dirty="0" smtClean="0">
            <a:solidFill>
              <a:srgbClr val="FFFF00"/>
            </a:solidFill>
          </a:endParaRPr>
        </a:p>
        <a:p>
          <a:pPr marL="361950" indent="-361950">
            <a:lnSpc>
              <a:spcPct val="80000"/>
            </a:lnSpc>
            <a:spcAft>
              <a:spcPts val="0"/>
            </a:spcAft>
          </a:pPr>
          <a:r>
            <a:rPr lang="id-ID" sz="2200" dirty="0" smtClean="0"/>
            <a:t>2.	Tidak bertentangan dengan peraturan:</a:t>
          </a:r>
        </a:p>
        <a:p>
          <a:pPr marL="361950" indent="-361950">
            <a:lnSpc>
              <a:spcPct val="80000"/>
            </a:lnSpc>
            <a:spcAft>
              <a:spcPts val="0"/>
            </a:spcAft>
            <a:tabLst>
              <a:tab pos="268288" algn="l"/>
            </a:tabLst>
          </a:pPr>
          <a:r>
            <a:rPr lang="id-ID" sz="2200" dirty="0" smtClean="0"/>
            <a:t>		- Peraturan </a:t>
          </a:r>
          <a:r>
            <a:rPr lang="id-ID" sz="2200" dirty="0" smtClean="0"/>
            <a:t>Menteri PAN dan RB </a:t>
          </a:r>
          <a:r>
            <a:rPr lang="id-ID" sz="2200" dirty="0" smtClean="0"/>
            <a:t>No. 6/2015 </a:t>
          </a:r>
          <a:r>
            <a:rPr lang="id-ID" sz="2200" dirty="0" smtClean="0"/>
            <a:t>tentang </a:t>
          </a:r>
          <a:r>
            <a:rPr lang="id-ID" sz="2200" dirty="0" smtClean="0"/>
            <a:t>  </a:t>
          </a:r>
        </a:p>
        <a:p>
          <a:pPr marL="361950" indent="-361950">
            <a:lnSpc>
              <a:spcPct val="80000"/>
            </a:lnSpc>
            <a:spcAft>
              <a:spcPts val="0"/>
            </a:spcAft>
            <a:tabLst>
              <a:tab pos="268288" algn="l"/>
            </a:tabLst>
          </a:pPr>
          <a:r>
            <a:rPr lang="id-ID" sz="2200" dirty="0" smtClean="0"/>
            <a:t> 	    Pedoman </a:t>
          </a:r>
          <a:r>
            <a:rPr lang="id-ID" sz="2200" u="sng" dirty="0" smtClean="0"/>
            <a:t>Pembatasan</a:t>
          </a:r>
          <a:r>
            <a:rPr lang="id-ID" sz="2200" dirty="0" smtClean="0"/>
            <a:t> Pertemuan/Rapat di </a:t>
          </a:r>
          <a:r>
            <a:rPr lang="id-ID" sz="2200" dirty="0" smtClean="0"/>
            <a:t>Luar</a:t>
          </a:r>
        </a:p>
        <a:p>
          <a:pPr marL="361950" indent="-361950">
            <a:lnSpc>
              <a:spcPct val="80000"/>
            </a:lnSpc>
            <a:spcAft>
              <a:spcPts val="0"/>
            </a:spcAft>
            <a:tabLst>
              <a:tab pos="268288" algn="l"/>
            </a:tabLst>
          </a:pPr>
          <a:r>
            <a:rPr lang="id-ID" sz="2200" dirty="0" smtClean="0"/>
            <a:t>	    Kantor </a:t>
          </a:r>
          <a:r>
            <a:rPr lang="id-ID" sz="2200" dirty="0" smtClean="0"/>
            <a:t>Dalam Rangka Peningkatan Efisiensi dan </a:t>
          </a:r>
          <a:endParaRPr lang="id-ID" sz="2200" dirty="0" smtClean="0"/>
        </a:p>
        <a:p>
          <a:pPr marL="361950" indent="-361950">
            <a:lnSpc>
              <a:spcPct val="80000"/>
            </a:lnSpc>
            <a:spcAft>
              <a:spcPts val="0"/>
            </a:spcAft>
            <a:tabLst>
              <a:tab pos="268288" algn="l"/>
            </a:tabLst>
          </a:pPr>
          <a:r>
            <a:rPr lang="id-ID" sz="2200" dirty="0" smtClean="0"/>
            <a:t>	    Efektivitas </a:t>
          </a:r>
          <a:r>
            <a:rPr lang="id-ID" sz="2200" dirty="0" smtClean="0"/>
            <a:t>Kerja </a:t>
          </a:r>
          <a:r>
            <a:rPr lang="id-ID" sz="2200" dirty="0" smtClean="0"/>
            <a:t>Aparatur</a:t>
          </a:r>
        </a:p>
        <a:p>
          <a:pPr marL="361950" indent="-361950">
            <a:lnSpc>
              <a:spcPct val="80000"/>
            </a:lnSpc>
            <a:spcAft>
              <a:spcPts val="0"/>
            </a:spcAft>
          </a:pPr>
          <a:r>
            <a:rPr lang="id-ID" sz="2200" dirty="0" smtClean="0"/>
            <a:t>	     </a:t>
          </a:r>
          <a:r>
            <a:rPr lang="id-ID" sz="2200" b="1" dirty="0" smtClean="0">
              <a:solidFill>
                <a:srgbClr val="FFFF00"/>
              </a:solidFill>
              <a:latin typeface="Calibri"/>
              <a:cs typeface="Calibri"/>
            </a:rPr>
            <a:t>» </a:t>
          </a:r>
          <a:r>
            <a:rPr lang="id-ID" sz="2200" dirty="0" smtClean="0">
              <a:solidFill>
                <a:srgbClr val="FFFF00"/>
              </a:solidFill>
            </a:rPr>
            <a:t>Efisiensi dan efektifitas kerja </a:t>
          </a:r>
        </a:p>
        <a:p>
          <a:pPr marL="361950" indent="-361950">
            <a:lnSpc>
              <a:spcPct val="80000"/>
            </a:lnSpc>
            <a:spcAft>
              <a:spcPts val="0"/>
            </a:spcAft>
          </a:pPr>
          <a:r>
            <a:rPr lang="id-ID" sz="2200" b="1" dirty="0" smtClean="0">
              <a:solidFill>
                <a:srgbClr val="FFFF00"/>
              </a:solidFill>
              <a:latin typeface="Calibri"/>
              <a:cs typeface="Calibri"/>
            </a:rPr>
            <a:t>           » </a:t>
          </a:r>
          <a:r>
            <a:rPr lang="id-ID" sz="2200" b="0" dirty="0" smtClean="0">
              <a:solidFill>
                <a:srgbClr val="FFFF00"/>
              </a:solidFill>
              <a:latin typeface="Calibri"/>
              <a:cs typeface="Calibri"/>
            </a:rPr>
            <a:t>Penggunaan fasilitas ruang rapat yang bukan milik </a:t>
          </a:r>
        </a:p>
        <a:p>
          <a:pPr marL="361950" indent="-361950">
            <a:lnSpc>
              <a:spcPct val="80000"/>
            </a:lnSpc>
            <a:spcAft>
              <a:spcPts val="0"/>
            </a:spcAft>
          </a:pPr>
          <a:r>
            <a:rPr lang="id-ID" sz="2200" b="0" dirty="0" smtClean="0">
              <a:solidFill>
                <a:srgbClr val="FFFF00"/>
              </a:solidFill>
              <a:latin typeface="Calibri"/>
              <a:cs typeface="Calibri"/>
            </a:rPr>
            <a:t>              pemerintah dapat dilaksanakan secara selektif</a:t>
          </a:r>
          <a:endParaRPr lang="id-ID" sz="2200" b="0" dirty="0" smtClean="0">
            <a:solidFill>
              <a:srgbClr val="FFFF00"/>
            </a:solidFill>
          </a:endParaRPr>
        </a:p>
        <a:p>
          <a:pPr marL="361950" indent="-361950">
            <a:lnSpc>
              <a:spcPct val="80000"/>
            </a:lnSpc>
            <a:spcAft>
              <a:spcPts val="0"/>
            </a:spcAft>
          </a:pPr>
          <a:r>
            <a:rPr lang="id-ID" sz="2200" dirty="0" smtClean="0"/>
            <a:t>3.	Perubahan didasari oleh Evaluasi Inspektorat</a:t>
          </a:r>
        </a:p>
        <a:p>
          <a:pPr marL="361950" indent="-361950">
            <a:lnSpc>
              <a:spcPct val="80000"/>
            </a:lnSpc>
            <a:spcAft>
              <a:spcPts val="0"/>
            </a:spcAft>
          </a:pPr>
          <a:r>
            <a:rPr lang="id-ID" sz="2200" b="1" dirty="0" smtClean="0">
              <a:solidFill>
                <a:srgbClr val="FFFF00"/>
              </a:solidFill>
              <a:latin typeface="Calibri"/>
              <a:cs typeface="Calibri"/>
            </a:rPr>
            <a:t>	     </a:t>
          </a:r>
          <a:r>
            <a:rPr lang="id-ID" sz="2200" b="1" dirty="0" smtClean="0">
              <a:solidFill>
                <a:srgbClr val="FFFF00"/>
              </a:solidFill>
            </a:rPr>
            <a:t>»</a:t>
          </a:r>
          <a:r>
            <a:rPr lang="id-ID" sz="2200" dirty="0" smtClean="0">
              <a:solidFill>
                <a:srgbClr val="FFFF00"/>
              </a:solidFill>
            </a:rPr>
            <a:t> Sesuai dengan akun yang tepat</a:t>
          </a:r>
        </a:p>
      </dgm:t>
    </dgm:pt>
    <dgm:pt modelId="{85484F34-E65F-4084-9FEF-5430AC65394F}" type="parTrans" cxnId="{A94A76EE-ECFC-4B80-8540-B8FC3891D523}">
      <dgm:prSet/>
      <dgm:spPr/>
      <dgm:t>
        <a:bodyPr/>
        <a:lstStyle/>
        <a:p>
          <a:endParaRPr lang="en-US"/>
        </a:p>
      </dgm:t>
    </dgm:pt>
    <dgm:pt modelId="{67CA649A-8F9D-4605-B9E0-18FCC6976C50}" type="sibTrans" cxnId="{A94A76EE-ECFC-4B80-8540-B8FC3891D523}">
      <dgm:prSet/>
      <dgm:spPr/>
      <dgm:t>
        <a:bodyPr/>
        <a:lstStyle/>
        <a:p>
          <a:endParaRPr lang="en-US"/>
        </a:p>
      </dgm:t>
    </dgm:pt>
    <dgm:pt modelId="{D2C1D844-1977-46EC-BBBD-F2DA59107FB9}">
      <dgm:prSet phldrT="[Text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id-ID" sz="2200" dirty="0" smtClean="0"/>
            <a:t>1</a:t>
          </a:r>
          <a:r>
            <a:rPr lang="id-ID" sz="1800" dirty="0" smtClean="0"/>
            <a:t>. </a:t>
          </a:r>
          <a:r>
            <a:rPr lang="id-ID" sz="2200" dirty="0" smtClean="0"/>
            <a:t>Tanggung Jawab: Penanggung Jawab Kegiatan </a:t>
          </a:r>
        </a:p>
        <a:p>
          <a:pPr>
            <a:lnSpc>
              <a:spcPct val="80000"/>
            </a:lnSpc>
            <a:spcAft>
              <a:spcPts val="0"/>
            </a:spcAft>
          </a:pPr>
          <a:r>
            <a:rPr lang="id-ID" sz="2200" dirty="0" smtClean="0"/>
            <a:t>    (</a:t>
          </a:r>
          <a:r>
            <a:rPr lang="id-ID" sz="2200" b="0" baseline="0" dirty="0" smtClean="0"/>
            <a:t>Es-I/Es-II/PPK penanggung jawab kegiatan tersebut) </a:t>
          </a:r>
          <a:endParaRPr lang="id-ID" sz="2200" dirty="0" smtClean="0"/>
        </a:p>
        <a:p>
          <a:pPr>
            <a:lnSpc>
              <a:spcPct val="80000"/>
            </a:lnSpc>
            <a:spcAft>
              <a:spcPts val="0"/>
            </a:spcAft>
          </a:pPr>
          <a:r>
            <a:rPr lang="id-ID" sz="2200" b="1" dirty="0" smtClean="0">
              <a:solidFill>
                <a:srgbClr val="FFFF00"/>
              </a:solidFill>
            </a:rPr>
            <a:t>     »</a:t>
          </a:r>
          <a:r>
            <a:rPr lang="id-ID" sz="2200" dirty="0" smtClean="0">
              <a:solidFill>
                <a:srgbClr val="FFFF00"/>
              </a:solidFill>
            </a:rPr>
            <a:t> Terencana</a:t>
          </a:r>
        </a:p>
        <a:p>
          <a:pPr>
            <a:lnSpc>
              <a:spcPct val="80000"/>
            </a:lnSpc>
            <a:spcAft>
              <a:spcPts val="0"/>
            </a:spcAft>
          </a:pPr>
          <a:r>
            <a:rPr lang="id-ID" sz="2200" b="1" dirty="0" smtClean="0">
              <a:solidFill>
                <a:srgbClr val="FFFF00"/>
              </a:solidFill>
            </a:rPr>
            <a:t>     »</a:t>
          </a:r>
          <a:r>
            <a:rPr lang="id-ID" sz="2200" dirty="0" smtClean="0">
              <a:solidFill>
                <a:srgbClr val="FFFF00"/>
              </a:solidFill>
            </a:rPr>
            <a:t> Terlaksana</a:t>
          </a:r>
        </a:p>
        <a:p>
          <a:pPr>
            <a:lnSpc>
              <a:spcPct val="80000"/>
            </a:lnSpc>
            <a:spcAft>
              <a:spcPts val="0"/>
            </a:spcAft>
          </a:pPr>
          <a:r>
            <a:rPr lang="id-ID" sz="2200" b="1" dirty="0" smtClean="0">
              <a:solidFill>
                <a:srgbClr val="FFFF00"/>
              </a:solidFill>
            </a:rPr>
            <a:t>     »</a:t>
          </a:r>
          <a:r>
            <a:rPr lang="id-ID" sz="2200" dirty="0" smtClean="0">
              <a:solidFill>
                <a:srgbClr val="FFFF00"/>
              </a:solidFill>
            </a:rPr>
            <a:t> Termonitor</a:t>
          </a:r>
          <a:endParaRPr lang="en-US" sz="2200" dirty="0" smtClean="0">
            <a:solidFill>
              <a:srgbClr val="FFFF00"/>
            </a:solidFill>
          </a:endParaRPr>
        </a:p>
        <a:p>
          <a:pPr>
            <a:lnSpc>
              <a:spcPct val="80000"/>
            </a:lnSpc>
            <a:spcAft>
              <a:spcPts val="0"/>
            </a:spcAft>
          </a:pPr>
          <a:r>
            <a:rPr lang="en-US" sz="2200" dirty="0" smtClean="0"/>
            <a:t>2. </a:t>
          </a:r>
          <a:r>
            <a:rPr lang="id-ID" sz="2200" dirty="0" smtClean="0"/>
            <a:t>PPK mengelola sumber daya dengan memberikan data </a:t>
          </a:r>
        </a:p>
        <a:p>
          <a:pPr>
            <a:lnSpc>
              <a:spcPct val="80000"/>
            </a:lnSpc>
            <a:spcAft>
              <a:spcPts val="0"/>
            </a:spcAft>
          </a:pPr>
          <a:r>
            <a:rPr lang="id-ID" sz="2200" dirty="0" smtClean="0"/>
            <a:t>    akurat rencana dan pelaksanaan kegiatan</a:t>
          </a:r>
          <a:endParaRPr lang="en-US" sz="1800" dirty="0" smtClean="0"/>
        </a:p>
      </dgm:t>
    </dgm:pt>
    <dgm:pt modelId="{D049877F-7956-4D6F-9929-7C36FB8AD4C7}" type="parTrans" cxnId="{68D07503-E075-4E83-AACB-210D05B6BD0D}">
      <dgm:prSet/>
      <dgm:spPr/>
      <dgm:t>
        <a:bodyPr/>
        <a:lstStyle/>
        <a:p>
          <a:endParaRPr lang="en-US"/>
        </a:p>
      </dgm:t>
    </dgm:pt>
    <dgm:pt modelId="{9AAEC2F8-B685-4DE2-946A-A37E7D3C708E}" type="sibTrans" cxnId="{68D07503-E075-4E83-AACB-210D05B6BD0D}">
      <dgm:prSet/>
      <dgm:spPr/>
      <dgm:t>
        <a:bodyPr/>
        <a:lstStyle/>
        <a:p>
          <a:endParaRPr lang="en-US"/>
        </a:p>
      </dgm:t>
    </dgm:pt>
    <dgm:pt modelId="{D8FBC066-C482-475A-A24B-24F88B4018ED}" type="pres">
      <dgm:prSet presAssocID="{98CF1EB5-458F-4D3F-9D3E-FDEEE8E52BD3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512940D8-82D9-4578-ADE4-196C83591F82}" type="pres">
      <dgm:prSet presAssocID="{90C3CF53-F0BD-4EB6-8BEF-25AD78CAF63F}" presName="comp" presStyleCnt="0"/>
      <dgm:spPr/>
    </dgm:pt>
    <dgm:pt modelId="{5566A6D6-D6A5-485B-ADC4-7DF21653C4AD}" type="pres">
      <dgm:prSet presAssocID="{90C3CF53-F0BD-4EB6-8BEF-25AD78CAF63F}" presName="box" presStyleLbl="node1" presStyleIdx="0" presStyleCnt="2" custScaleY="265169" custLinFactNeighborX="-482"/>
      <dgm:spPr/>
      <dgm:t>
        <a:bodyPr/>
        <a:lstStyle/>
        <a:p>
          <a:endParaRPr lang="en-US"/>
        </a:p>
      </dgm:t>
    </dgm:pt>
    <dgm:pt modelId="{E55415E3-55F9-406B-8FBD-149B7CFC4097}" type="pres">
      <dgm:prSet presAssocID="{90C3CF53-F0BD-4EB6-8BEF-25AD78CAF63F}" presName="img" presStyleLbl="fgImgPlace1" presStyleIdx="0" presStyleCnt="2" custScaleX="99470" custScaleY="312177" custLinFactNeighborX="-1750"/>
      <dgm:spPr>
        <a:blipFill rotWithShape="1">
          <a:blip xmlns:r="http://schemas.openxmlformats.org/officeDocument/2006/relationships" r:embed="rId1"/>
          <a:stretch>
            <a:fillRect/>
          </a:stretch>
        </a:blipFill>
        <a:ln>
          <a:solidFill>
            <a:srgbClr val="FF0000"/>
          </a:solidFill>
        </a:ln>
      </dgm:spPr>
      <dgm:t>
        <a:bodyPr/>
        <a:lstStyle/>
        <a:p>
          <a:endParaRPr lang="id-ID"/>
        </a:p>
      </dgm:t>
    </dgm:pt>
    <dgm:pt modelId="{F1BEC740-738B-4519-ABA1-4653D802EBE4}" type="pres">
      <dgm:prSet presAssocID="{90C3CF53-F0BD-4EB6-8BEF-25AD78CAF63F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CAA699-C433-4E83-A957-52BCD14CED86}" type="pres">
      <dgm:prSet presAssocID="{67CA649A-8F9D-4605-B9E0-18FCC6976C50}" presName="spacer" presStyleCnt="0"/>
      <dgm:spPr/>
    </dgm:pt>
    <dgm:pt modelId="{01065788-9D78-438A-86F1-F3B589D1C235}" type="pres">
      <dgm:prSet presAssocID="{D2C1D844-1977-46EC-BBBD-F2DA59107FB9}" presName="comp" presStyleCnt="0"/>
      <dgm:spPr/>
    </dgm:pt>
    <dgm:pt modelId="{C5CC1BEA-2E54-4900-8A47-70F628371A27}" type="pres">
      <dgm:prSet presAssocID="{D2C1D844-1977-46EC-BBBD-F2DA59107FB9}" presName="box" presStyleLbl="node1" presStyleIdx="1" presStyleCnt="2" custScaleY="152747" custLinFactNeighborY="5394"/>
      <dgm:spPr/>
      <dgm:t>
        <a:bodyPr/>
        <a:lstStyle/>
        <a:p>
          <a:endParaRPr lang="en-US"/>
        </a:p>
      </dgm:t>
    </dgm:pt>
    <dgm:pt modelId="{39405A66-A876-4F25-84F3-ABAC9A029D26}" type="pres">
      <dgm:prSet presAssocID="{D2C1D844-1977-46EC-BBBD-F2DA59107FB9}" presName="img" presStyleLbl="fgImgPlace1" presStyleIdx="1" presStyleCnt="2" custScaleX="100857" custScaleY="174592" custLinFactNeighborX="-1262" custLinFactNeighborY="-15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id-ID"/>
        </a:p>
      </dgm:t>
    </dgm:pt>
    <dgm:pt modelId="{F080161F-9132-4B8F-9C78-D6471AEE06F3}" type="pres">
      <dgm:prSet presAssocID="{D2C1D844-1977-46EC-BBBD-F2DA59107FB9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4A76EE-ECFC-4B80-8540-B8FC3891D523}" srcId="{98CF1EB5-458F-4D3F-9D3E-FDEEE8E52BD3}" destId="{90C3CF53-F0BD-4EB6-8BEF-25AD78CAF63F}" srcOrd="0" destOrd="0" parTransId="{85484F34-E65F-4084-9FEF-5430AC65394F}" sibTransId="{67CA649A-8F9D-4605-B9E0-18FCC6976C50}"/>
    <dgm:cxn modelId="{73EB522B-0698-4217-BC9F-390A9E53B6BE}" type="presOf" srcId="{D2C1D844-1977-46EC-BBBD-F2DA59107FB9}" destId="{C5CC1BEA-2E54-4900-8A47-70F628371A27}" srcOrd="0" destOrd="0" presId="urn:microsoft.com/office/officeart/2005/8/layout/vList4#1"/>
    <dgm:cxn modelId="{88A809F7-A05F-4D5C-ADE6-3B08FF84B621}" type="presOf" srcId="{90C3CF53-F0BD-4EB6-8BEF-25AD78CAF63F}" destId="{F1BEC740-738B-4519-ABA1-4653D802EBE4}" srcOrd="1" destOrd="0" presId="urn:microsoft.com/office/officeart/2005/8/layout/vList4#1"/>
    <dgm:cxn modelId="{82872885-1DDA-4DA0-B609-73C77D39D9DD}" type="presOf" srcId="{98CF1EB5-458F-4D3F-9D3E-FDEEE8E52BD3}" destId="{D8FBC066-C482-475A-A24B-24F88B4018ED}" srcOrd="0" destOrd="0" presId="urn:microsoft.com/office/officeart/2005/8/layout/vList4#1"/>
    <dgm:cxn modelId="{248BB422-F29C-4C4B-BC9C-CD0786B27ADE}" type="presOf" srcId="{90C3CF53-F0BD-4EB6-8BEF-25AD78CAF63F}" destId="{5566A6D6-D6A5-485B-ADC4-7DF21653C4AD}" srcOrd="0" destOrd="0" presId="urn:microsoft.com/office/officeart/2005/8/layout/vList4#1"/>
    <dgm:cxn modelId="{CCC35CC7-1081-403B-8D6B-62C784FDFA32}" type="presOf" srcId="{D2C1D844-1977-46EC-BBBD-F2DA59107FB9}" destId="{F080161F-9132-4B8F-9C78-D6471AEE06F3}" srcOrd="1" destOrd="0" presId="urn:microsoft.com/office/officeart/2005/8/layout/vList4#1"/>
    <dgm:cxn modelId="{68D07503-E075-4E83-AACB-210D05B6BD0D}" srcId="{98CF1EB5-458F-4D3F-9D3E-FDEEE8E52BD3}" destId="{D2C1D844-1977-46EC-BBBD-F2DA59107FB9}" srcOrd="1" destOrd="0" parTransId="{D049877F-7956-4D6F-9929-7C36FB8AD4C7}" sibTransId="{9AAEC2F8-B685-4DE2-946A-A37E7D3C708E}"/>
    <dgm:cxn modelId="{B040C88F-CA85-4D6B-ADDA-61D2895AD6A1}" type="presParOf" srcId="{D8FBC066-C482-475A-A24B-24F88B4018ED}" destId="{512940D8-82D9-4578-ADE4-196C83591F82}" srcOrd="0" destOrd="0" presId="urn:microsoft.com/office/officeart/2005/8/layout/vList4#1"/>
    <dgm:cxn modelId="{D48CCE7B-4CC0-44F1-8E5F-A89D15FEA47D}" type="presParOf" srcId="{512940D8-82D9-4578-ADE4-196C83591F82}" destId="{5566A6D6-D6A5-485B-ADC4-7DF21653C4AD}" srcOrd="0" destOrd="0" presId="urn:microsoft.com/office/officeart/2005/8/layout/vList4#1"/>
    <dgm:cxn modelId="{BFA57BB4-2408-4571-BB27-09E8A245D388}" type="presParOf" srcId="{512940D8-82D9-4578-ADE4-196C83591F82}" destId="{E55415E3-55F9-406B-8FBD-149B7CFC4097}" srcOrd="1" destOrd="0" presId="urn:microsoft.com/office/officeart/2005/8/layout/vList4#1"/>
    <dgm:cxn modelId="{A231FB19-D6DD-4362-ACB7-8A9C719D12CD}" type="presParOf" srcId="{512940D8-82D9-4578-ADE4-196C83591F82}" destId="{F1BEC740-738B-4519-ABA1-4653D802EBE4}" srcOrd="2" destOrd="0" presId="urn:microsoft.com/office/officeart/2005/8/layout/vList4#1"/>
    <dgm:cxn modelId="{6B49F973-51AB-4972-8792-81CE7A491445}" type="presParOf" srcId="{D8FBC066-C482-475A-A24B-24F88B4018ED}" destId="{F0CAA699-C433-4E83-A957-52BCD14CED86}" srcOrd="1" destOrd="0" presId="urn:microsoft.com/office/officeart/2005/8/layout/vList4#1"/>
    <dgm:cxn modelId="{B172277A-1921-4901-BFDA-A525A615EB26}" type="presParOf" srcId="{D8FBC066-C482-475A-A24B-24F88B4018ED}" destId="{01065788-9D78-438A-86F1-F3B589D1C235}" srcOrd="2" destOrd="0" presId="urn:microsoft.com/office/officeart/2005/8/layout/vList4#1"/>
    <dgm:cxn modelId="{B9953BF4-B346-4090-9C05-DA6679F4B559}" type="presParOf" srcId="{01065788-9D78-438A-86F1-F3B589D1C235}" destId="{C5CC1BEA-2E54-4900-8A47-70F628371A27}" srcOrd="0" destOrd="0" presId="urn:microsoft.com/office/officeart/2005/8/layout/vList4#1"/>
    <dgm:cxn modelId="{64A21561-74E5-4401-BBBE-6DCED255C872}" type="presParOf" srcId="{01065788-9D78-438A-86F1-F3B589D1C235}" destId="{39405A66-A876-4F25-84F3-ABAC9A029D26}" srcOrd="1" destOrd="0" presId="urn:microsoft.com/office/officeart/2005/8/layout/vList4#1"/>
    <dgm:cxn modelId="{4B93CB4B-8F1A-4D22-9144-48CA7B600040}" type="presParOf" srcId="{01065788-9D78-438A-86F1-F3B589D1C235}" destId="{F080161F-9132-4B8F-9C78-D6471AEE06F3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66A6D6-D6A5-485B-ADC4-7DF21653C4AD}">
      <dsp:nvSpPr>
        <dsp:cNvPr id="0" name=""/>
        <dsp:cNvSpPr/>
      </dsp:nvSpPr>
      <dsp:spPr>
        <a:xfrm>
          <a:off x="0" y="0"/>
          <a:ext cx="8712968" cy="33905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361950" lvl="0" indent="-36195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id-ID" sz="2200" kern="1200" dirty="0" smtClean="0"/>
            <a:t>1.	Pemanfaatan sumber daya untuk menunjang Kinerja</a:t>
          </a:r>
        </a:p>
        <a:p>
          <a:pPr marL="361950" lvl="0" indent="-36195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id-ID" sz="2200" kern="1200" dirty="0" smtClean="0"/>
            <a:t>	     </a:t>
          </a:r>
          <a:r>
            <a:rPr lang="id-ID" sz="2200" b="1" kern="1200" dirty="0" smtClean="0">
              <a:solidFill>
                <a:srgbClr val="FFFF00"/>
              </a:solidFill>
              <a:latin typeface="Calibri"/>
              <a:cs typeface="Calibri"/>
            </a:rPr>
            <a:t>»</a:t>
          </a:r>
          <a:r>
            <a:rPr lang="id-ID" sz="2200" kern="1200" dirty="0" smtClean="0">
              <a:solidFill>
                <a:srgbClr val="FFFF00"/>
              </a:solidFill>
              <a:sym typeface="Wingdings" pitchFamily="2" charset="2"/>
            </a:rPr>
            <a:t> Terencana</a:t>
          </a:r>
          <a:endParaRPr lang="id-ID" sz="2200" kern="1200" dirty="0" smtClean="0">
            <a:solidFill>
              <a:srgbClr val="FFFF00"/>
            </a:solidFill>
          </a:endParaRPr>
        </a:p>
        <a:p>
          <a:pPr marL="361950" lvl="0" indent="-36195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id-ID" sz="2200" kern="1200" dirty="0" smtClean="0"/>
            <a:t>2.	Tidak bertentangan dengan peraturan:</a:t>
          </a:r>
        </a:p>
        <a:p>
          <a:pPr marL="361950" lvl="0" indent="-36195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  <a:tabLst>
              <a:tab pos="268288" algn="l"/>
            </a:tabLst>
          </a:pPr>
          <a:r>
            <a:rPr lang="id-ID" sz="2200" kern="1200" dirty="0" smtClean="0"/>
            <a:t>		- Peraturan </a:t>
          </a:r>
          <a:r>
            <a:rPr lang="id-ID" sz="2200" kern="1200" dirty="0" smtClean="0"/>
            <a:t>Menteri PAN dan RB </a:t>
          </a:r>
          <a:r>
            <a:rPr lang="id-ID" sz="2200" kern="1200" dirty="0" smtClean="0"/>
            <a:t>No. 6/2015 </a:t>
          </a:r>
          <a:r>
            <a:rPr lang="id-ID" sz="2200" kern="1200" dirty="0" smtClean="0"/>
            <a:t>tentang </a:t>
          </a:r>
          <a:r>
            <a:rPr lang="id-ID" sz="2200" kern="1200" dirty="0" smtClean="0"/>
            <a:t>  </a:t>
          </a:r>
        </a:p>
        <a:p>
          <a:pPr marL="361950" lvl="0" indent="-36195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  <a:tabLst>
              <a:tab pos="268288" algn="l"/>
            </a:tabLst>
          </a:pPr>
          <a:r>
            <a:rPr lang="id-ID" sz="2200" kern="1200" dirty="0" smtClean="0"/>
            <a:t> 	    Pedoman </a:t>
          </a:r>
          <a:r>
            <a:rPr lang="id-ID" sz="2200" u="sng" kern="1200" dirty="0" smtClean="0"/>
            <a:t>Pembatasan</a:t>
          </a:r>
          <a:r>
            <a:rPr lang="id-ID" sz="2200" kern="1200" dirty="0" smtClean="0"/>
            <a:t> Pertemuan/Rapat di </a:t>
          </a:r>
          <a:r>
            <a:rPr lang="id-ID" sz="2200" kern="1200" dirty="0" smtClean="0"/>
            <a:t>Luar</a:t>
          </a:r>
        </a:p>
        <a:p>
          <a:pPr marL="361950" lvl="0" indent="-36195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  <a:tabLst>
              <a:tab pos="268288" algn="l"/>
            </a:tabLst>
          </a:pPr>
          <a:r>
            <a:rPr lang="id-ID" sz="2200" kern="1200" dirty="0" smtClean="0"/>
            <a:t>	    Kantor </a:t>
          </a:r>
          <a:r>
            <a:rPr lang="id-ID" sz="2200" kern="1200" dirty="0" smtClean="0"/>
            <a:t>Dalam Rangka Peningkatan Efisiensi dan </a:t>
          </a:r>
          <a:endParaRPr lang="id-ID" sz="2200" kern="1200" dirty="0" smtClean="0"/>
        </a:p>
        <a:p>
          <a:pPr marL="361950" lvl="0" indent="-36195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  <a:tabLst>
              <a:tab pos="268288" algn="l"/>
            </a:tabLst>
          </a:pPr>
          <a:r>
            <a:rPr lang="id-ID" sz="2200" kern="1200" dirty="0" smtClean="0"/>
            <a:t>	    Efektivitas </a:t>
          </a:r>
          <a:r>
            <a:rPr lang="id-ID" sz="2200" kern="1200" dirty="0" smtClean="0"/>
            <a:t>Kerja </a:t>
          </a:r>
          <a:r>
            <a:rPr lang="id-ID" sz="2200" kern="1200" dirty="0" smtClean="0"/>
            <a:t>Aparatur</a:t>
          </a:r>
        </a:p>
        <a:p>
          <a:pPr marL="361950" lvl="0" indent="-36195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id-ID" sz="2200" kern="1200" dirty="0" smtClean="0"/>
            <a:t>	     </a:t>
          </a:r>
          <a:r>
            <a:rPr lang="id-ID" sz="2200" b="1" kern="1200" dirty="0" smtClean="0">
              <a:solidFill>
                <a:srgbClr val="FFFF00"/>
              </a:solidFill>
              <a:latin typeface="Calibri"/>
              <a:cs typeface="Calibri"/>
            </a:rPr>
            <a:t>» </a:t>
          </a:r>
          <a:r>
            <a:rPr lang="id-ID" sz="2200" kern="1200" dirty="0" smtClean="0">
              <a:solidFill>
                <a:srgbClr val="FFFF00"/>
              </a:solidFill>
            </a:rPr>
            <a:t>Efisiensi dan efektifitas kerja </a:t>
          </a:r>
        </a:p>
        <a:p>
          <a:pPr marL="361950" lvl="0" indent="-36195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id-ID" sz="2200" b="1" kern="1200" dirty="0" smtClean="0">
              <a:solidFill>
                <a:srgbClr val="FFFF00"/>
              </a:solidFill>
              <a:latin typeface="Calibri"/>
              <a:cs typeface="Calibri"/>
            </a:rPr>
            <a:t>           » </a:t>
          </a:r>
          <a:r>
            <a:rPr lang="id-ID" sz="2200" b="0" kern="1200" dirty="0" smtClean="0">
              <a:solidFill>
                <a:srgbClr val="FFFF00"/>
              </a:solidFill>
              <a:latin typeface="Calibri"/>
              <a:cs typeface="Calibri"/>
            </a:rPr>
            <a:t>Penggunaan fasilitas ruang rapat yang bukan milik </a:t>
          </a:r>
        </a:p>
        <a:p>
          <a:pPr marL="361950" lvl="0" indent="-36195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id-ID" sz="2200" b="0" kern="1200" dirty="0" smtClean="0">
              <a:solidFill>
                <a:srgbClr val="FFFF00"/>
              </a:solidFill>
              <a:latin typeface="Calibri"/>
              <a:cs typeface="Calibri"/>
            </a:rPr>
            <a:t>              pemerintah dapat dilaksanakan secara selektif</a:t>
          </a:r>
          <a:endParaRPr lang="id-ID" sz="2200" b="0" kern="1200" dirty="0" smtClean="0">
            <a:solidFill>
              <a:srgbClr val="FFFF00"/>
            </a:solidFill>
          </a:endParaRPr>
        </a:p>
        <a:p>
          <a:pPr marL="361950" lvl="0" indent="-36195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id-ID" sz="2200" kern="1200" dirty="0" smtClean="0"/>
            <a:t>3.	Perubahan didasari oleh Evaluasi Inspektorat</a:t>
          </a:r>
        </a:p>
        <a:p>
          <a:pPr marL="361950" lvl="0" indent="-36195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id-ID" sz="2200" b="1" kern="1200" dirty="0" smtClean="0">
              <a:solidFill>
                <a:srgbClr val="FFFF00"/>
              </a:solidFill>
              <a:latin typeface="Calibri"/>
              <a:cs typeface="Calibri"/>
            </a:rPr>
            <a:t>	     </a:t>
          </a:r>
          <a:r>
            <a:rPr lang="id-ID" sz="2200" b="1" kern="1200" dirty="0" smtClean="0">
              <a:solidFill>
                <a:srgbClr val="FFFF00"/>
              </a:solidFill>
            </a:rPr>
            <a:t>»</a:t>
          </a:r>
          <a:r>
            <a:rPr lang="id-ID" sz="2200" kern="1200" dirty="0" smtClean="0">
              <a:solidFill>
                <a:srgbClr val="FFFF00"/>
              </a:solidFill>
            </a:rPr>
            <a:t> Sesuai dengan akun yang tepat</a:t>
          </a:r>
        </a:p>
      </dsp:txBody>
      <dsp:txXfrm>
        <a:off x="1870457" y="0"/>
        <a:ext cx="6842510" cy="3390541"/>
      </dsp:txXfrm>
    </dsp:sp>
    <dsp:sp modelId="{E55415E3-55F9-406B-8FBD-149B7CFC4097}">
      <dsp:nvSpPr>
        <dsp:cNvPr id="0" name=""/>
        <dsp:cNvSpPr/>
      </dsp:nvSpPr>
      <dsp:spPr>
        <a:xfrm>
          <a:off x="101985" y="98630"/>
          <a:ext cx="1733357" cy="319328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CC1BEA-2E54-4900-8A47-70F628371A27}">
      <dsp:nvSpPr>
        <dsp:cNvPr id="0" name=""/>
        <dsp:cNvSpPr/>
      </dsp:nvSpPr>
      <dsp:spPr>
        <a:xfrm>
          <a:off x="0" y="3519532"/>
          <a:ext cx="8712968" cy="19530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id-ID" sz="2200" kern="1200" dirty="0" smtClean="0"/>
            <a:t>1</a:t>
          </a:r>
          <a:r>
            <a:rPr lang="id-ID" sz="1800" kern="1200" dirty="0" smtClean="0"/>
            <a:t>. </a:t>
          </a:r>
          <a:r>
            <a:rPr lang="id-ID" sz="2200" kern="1200" dirty="0" smtClean="0"/>
            <a:t>Tanggung Jawab: Penanggung Jawab Kegiatan </a:t>
          </a:r>
        </a:p>
        <a:p>
          <a:pPr lvl="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id-ID" sz="2200" kern="1200" dirty="0" smtClean="0"/>
            <a:t>    (</a:t>
          </a:r>
          <a:r>
            <a:rPr lang="id-ID" sz="2200" b="0" kern="1200" baseline="0" dirty="0" smtClean="0"/>
            <a:t>Es-I/Es-II/PPK penanggung jawab kegiatan tersebut) </a:t>
          </a:r>
          <a:endParaRPr lang="id-ID" sz="2200" kern="1200" dirty="0" smtClean="0"/>
        </a:p>
        <a:p>
          <a:pPr lvl="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id-ID" sz="2200" b="1" kern="1200" dirty="0" smtClean="0">
              <a:solidFill>
                <a:srgbClr val="FFFF00"/>
              </a:solidFill>
            </a:rPr>
            <a:t>     »</a:t>
          </a:r>
          <a:r>
            <a:rPr lang="id-ID" sz="2200" kern="1200" dirty="0" smtClean="0">
              <a:solidFill>
                <a:srgbClr val="FFFF00"/>
              </a:solidFill>
            </a:rPr>
            <a:t> Terencana</a:t>
          </a:r>
        </a:p>
        <a:p>
          <a:pPr lvl="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id-ID" sz="2200" b="1" kern="1200" dirty="0" smtClean="0">
              <a:solidFill>
                <a:srgbClr val="FFFF00"/>
              </a:solidFill>
            </a:rPr>
            <a:t>     »</a:t>
          </a:r>
          <a:r>
            <a:rPr lang="id-ID" sz="2200" kern="1200" dirty="0" smtClean="0">
              <a:solidFill>
                <a:srgbClr val="FFFF00"/>
              </a:solidFill>
            </a:rPr>
            <a:t> Terlaksana</a:t>
          </a:r>
        </a:p>
        <a:p>
          <a:pPr lvl="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id-ID" sz="2200" b="1" kern="1200" dirty="0" smtClean="0">
              <a:solidFill>
                <a:srgbClr val="FFFF00"/>
              </a:solidFill>
            </a:rPr>
            <a:t>     »</a:t>
          </a:r>
          <a:r>
            <a:rPr lang="id-ID" sz="2200" kern="1200" dirty="0" smtClean="0">
              <a:solidFill>
                <a:srgbClr val="FFFF00"/>
              </a:solidFill>
            </a:rPr>
            <a:t> Termonitor</a:t>
          </a:r>
          <a:endParaRPr lang="en-US" sz="2200" kern="1200" dirty="0" smtClean="0">
            <a:solidFill>
              <a:srgbClr val="FFFF00"/>
            </a:solidFill>
          </a:endParaRPr>
        </a:p>
        <a:p>
          <a:pPr lvl="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en-US" sz="2200" kern="1200" dirty="0" smtClean="0"/>
            <a:t>2. </a:t>
          </a:r>
          <a:r>
            <a:rPr lang="id-ID" sz="2200" kern="1200" dirty="0" smtClean="0"/>
            <a:t>PPK mengelola sumber daya dengan memberikan data </a:t>
          </a:r>
        </a:p>
        <a:p>
          <a:pPr lvl="0" algn="l" defTabSz="9779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id-ID" sz="2200" kern="1200" dirty="0" smtClean="0"/>
            <a:t>    akurat rencana dan pelaksanaan kegiatan</a:t>
          </a:r>
          <a:endParaRPr lang="en-US" sz="1800" kern="1200" dirty="0" smtClean="0"/>
        </a:p>
      </dsp:txBody>
      <dsp:txXfrm>
        <a:off x="1870457" y="3519532"/>
        <a:ext cx="6842510" cy="1953075"/>
      </dsp:txXfrm>
    </dsp:sp>
    <dsp:sp modelId="{39405A66-A876-4F25-84F3-ABAC9A029D26}">
      <dsp:nvSpPr>
        <dsp:cNvPr id="0" name=""/>
        <dsp:cNvSpPr/>
      </dsp:nvSpPr>
      <dsp:spPr>
        <a:xfrm>
          <a:off x="98404" y="3600400"/>
          <a:ext cx="1757527" cy="178591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fld id="{A6331E8C-1F32-46B1-AB7D-CBAC0CB18109}" type="datetimeFigureOut">
              <a:rPr lang="id-ID" smtClean="0"/>
              <a:t>26/10/2016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435" y="4748332"/>
            <a:ext cx="5491480" cy="4498420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4929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8210" y="9494929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F804DD9B-105B-4475-9ECE-BED04ACC788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12616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Yanuar\Dropbox\Kerjaan\ppt_template_bappenas_newLogo\gradi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0813"/>
            <a:ext cx="914400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735888" y="66675"/>
            <a:ext cx="647700" cy="6477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424863" y="71438"/>
            <a:ext cx="647700" cy="6477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424863" y="754063"/>
            <a:ext cx="647700" cy="647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Picture 3" descr="E:\Yanuar\Dropbox\Kerjaan\ppt_template_bappenas_newLogo\logo_Bappenas2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813" y="0"/>
            <a:ext cx="20002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765175" y="71438"/>
            <a:ext cx="647700" cy="6477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438" y="74613"/>
            <a:ext cx="647700" cy="6477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1438" y="757238"/>
            <a:ext cx="647700" cy="647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2428868"/>
            <a:ext cx="7772400" cy="121444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000504"/>
            <a:ext cx="6400800" cy="8572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3605186" y="6021288"/>
            <a:ext cx="2133600" cy="479525"/>
          </a:xfrm>
        </p:spPr>
        <p:txBody>
          <a:bodyPr/>
          <a:lstStyle>
            <a:lvl1pPr algn="ctr">
              <a:defRPr sz="1400"/>
            </a:lvl1pPr>
          </a:lstStyle>
          <a:p>
            <a:fld id="{63FA91DF-1324-4EDF-BE1A-6C095187A372}" type="datetime1">
              <a:rPr lang="id-ID" smtClean="0"/>
              <a:t>26/10/2016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66986301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0715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Picture 3" descr="E:\Yanuar\Dropbox\Kerjaan\ppt_template_bappenas_newLogo\logo_Bappenas2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6632"/>
            <a:ext cx="86409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E:\Yanuar\Dropbox\Kerjaan\ppt_template_bappenas_newLogo\gradient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266" y="215454"/>
            <a:ext cx="7686700" cy="765274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7016"/>
            <a:ext cx="8229600" cy="48391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7557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FC1FBFCA-C68D-4C23-B925-CC6FC112C739}" type="datetime1">
              <a:rPr lang="id-ID" smtClean="0"/>
              <a:t>26/10/2016</a:t>
            </a:fld>
            <a:endParaRPr lang="id-ID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57557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2240" y="6453336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8B35351D-A7A1-4F9E-8CF2-CD93E324AC4F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17930932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2D1571-F8BA-41AB-B53E-4117A32F298A}" type="datetime1">
              <a:rPr lang="id-ID" smtClean="0"/>
              <a:t>26/10/2016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35351D-A7A1-4F9E-8CF2-CD93E324AC4F}" type="slidenum">
              <a:rPr lang="id-ID" smtClean="0"/>
              <a:pPr/>
              <a:t>‹#›</a:t>
            </a:fld>
            <a:endParaRPr lang="id-ID"/>
          </a:p>
        </p:txBody>
      </p:sp>
      <p:pic>
        <p:nvPicPr>
          <p:cNvPr id="10" name="Picture 3" descr="E:\Yanuar\Dropbox\Kerjaan\ppt_template_bappenas_newLogo\logo_Bappenas2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6632"/>
            <a:ext cx="86409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E:\Yanuar\Dropbox\Kerjaan\ppt_template_bappenas_newLogo\gradient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957266" y="215454"/>
            <a:ext cx="7686700" cy="765274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495057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DE5AF-17AB-487E-911B-92AD07AECD1B}" type="datetime1">
              <a:rPr lang="id-ID" smtClean="0"/>
              <a:t>26/10/2016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35351D-A7A1-4F9E-8CF2-CD93E324AC4F}" type="slidenum">
              <a:rPr lang="id-ID" smtClean="0"/>
              <a:pPr/>
              <a:t>‹#›</a:t>
            </a:fld>
            <a:endParaRPr lang="id-ID"/>
          </a:p>
        </p:txBody>
      </p:sp>
      <p:pic>
        <p:nvPicPr>
          <p:cNvPr id="10" name="Picture 3" descr="E:\Yanuar\Dropbox\Kerjaan\ppt_template_bappenas_newLogo\logo_Bappenas2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6632"/>
            <a:ext cx="86409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E:\Yanuar\Dropbox\Kerjaan\ppt_template_bappenas_newLogo\gradient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957266" y="215454"/>
            <a:ext cx="7686700" cy="765274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874437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latin typeface="Cambria" pitchFamily="18" charset="0"/>
                <a:ea typeface="ＭＳ Ｐゴシック" pitchFamily="34" charset="-128"/>
                <a:cs typeface="Arial" charset="0"/>
              </a:defRPr>
            </a:lvl1pPr>
          </a:lstStyle>
          <a:p>
            <a:fld id="{D198EDF1-83B0-4CDE-A2B7-591D314D122A}" type="datetime1">
              <a:rPr lang="id-ID" smtClean="0"/>
              <a:t>26/10/2016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78650" y="64611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latin typeface="Cambria" pitchFamily="18" charset="0"/>
                <a:ea typeface="ＭＳ Ｐゴシック" pitchFamily="34" charset="-128"/>
                <a:cs typeface="Arial" charset="0"/>
              </a:defRPr>
            </a:lvl1pPr>
          </a:lstStyle>
          <a:p>
            <a:fld id="{8B35351D-A7A1-4F9E-8CF2-CD93E324AC4F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30224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</p:sldLayoutIdLst>
  <p:transition>
    <p:wipe dir="d"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Cambria" pitchFamily="18" charset="0"/>
          <a:ea typeface="ＭＳ Ｐゴシック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mbria" pitchFamily="18" charset="0"/>
          <a:ea typeface="ＭＳ Ｐゴシック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mbria" pitchFamily="18" charset="0"/>
          <a:ea typeface="ＭＳ Ｐゴシック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mbria" pitchFamily="18" charset="0"/>
          <a:ea typeface="ＭＳ Ｐゴシック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mbria" pitchFamily="18" charset="0"/>
          <a:ea typeface="ＭＳ Ｐゴシック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mbr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mbr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mbr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mbr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mbria" pitchFamily="18" charset="0"/>
          <a:ea typeface="ＭＳ Ｐゴシック" pitchFamily="34" charset="-128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mbria" pitchFamily="18" charset="0"/>
          <a:ea typeface="ＭＳ Ｐゴシック" pitchFamily="34" charset="-128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mbria" pitchFamily="18" charset="0"/>
          <a:ea typeface="ＭＳ Ｐゴシック" pitchFamily="34" charset="-128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mbria" pitchFamily="18" charset="0"/>
          <a:ea typeface="ＭＳ Ｐゴシック" pitchFamily="34" charset="-128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mbria" pitchFamily="18" charset="0"/>
          <a:ea typeface="ＭＳ Ｐゴシック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16832"/>
            <a:ext cx="9144000" cy="2664296"/>
          </a:xfrm>
        </p:spPr>
        <p:txBody>
          <a:bodyPr/>
          <a:lstStyle/>
          <a:p>
            <a:r>
              <a:rPr lang="id-ID" sz="3600" dirty="0" smtClean="0">
                <a:solidFill>
                  <a:schemeClr val="tx1"/>
                </a:solidFill>
                <a:effectLst/>
                <a:latin typeface="Calibri" pitchFamily="34" charset="0"/>
              </a:rPr>
              <a:t>SOSIALISASI 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Calibri" pitchFamily="34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effectLst/>
                <a:latin typeface="Calibri" pitchFamily="34" charset="0"/>
              </a:rPr>
            </a:br>
            <a:r>
              <a:rPr lang="id-ID" sz="2800" dirty="0" smtClean="0">
                <a:solidFill>
                  <a:schemeClr val="tx1"/>
                </a:solidFill>
                <a:effectLst/>
                <a:latin typeface="Calibri" pitchFamily="34" charset="0"/>
              </a:rPr>
              <a:t>TATA KELOLA KEGIATAN PERTEMUAN/RAPAT 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Calibri" pitchFamily="34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effectLst/>
                <a:latin typeface="Calibri" pitchFamily="34" charset="0"/>
              </a:rPr>
            </a:br>
            <a:r>
              <a:rPr lang="id-ID" sz="2800" dirty="0" smtClean="0">
                <a:solidFill>
                  <a:schemeClr val="tx1"/>
                </a:solidFill>
                <a:effectLst/>
                <a:latin typeface="Calibri" pitchFamily="34" charset="0"/>
              </a:rPr>
              <a:t>DI LUAR KANTOR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Calibri" pitchFamily="34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effectLst/>
                <a:latin typeface="Calibri" pitchFamily="34" charset="0"/>
              </a:rPr>
            </a:br>
            <a:r>
              <a:rPr lang="en-US" sz="1800" b="0" dirty="0" smtClean="0">
                <a:solidFill>
                  <a:schemeClr val="tx1"/>
                </a:solidFill>
                <a:effectLst/>
                <a:latin typeface="Calibri" pitchFamily="34" charset="0"/>
              </a:rPr>
              <a:t>(Memorandum </a:t>
            </a:r>
            <a:r>
              <a:rPr lang="en-US" sz="1800" b="0" dirty="0" err="1" smtClean="0">
                <a:solidFill>
                  <a:schemeClr val="tx1"/>
                </a:solidFill>
                <a:effectLst/>
                <a:latin typeface="Calibri" pitchFamily="34" charset="0"/>
              </a:rPr>
              <a:t>Sesmen</a:t>
            </a:r>
            <a:r>
              <a:rPr lang="en-US" sz="1800" b="0" dirty="0" smtClean="0">
                <a:solidFill>
                  <a:schemeClr val="tx1"/>
                </a:solidFill>
                <a:effectLst/>
                <a:latin typeface="Calibri" pitchFamily="34" charset="0"/>
              </a:rPr>
              <a:t> PPN/</a:t>
            </a:r>
            <a:r>
              <a:rPr lang="en-US" sz="1800" b="0" dirty="0" err="1" smtClean="0">
                <a:solidFill>
                  <a:schemeClr val="tx1"/>
                </a:solidFill>
                <a:effectLst/>
                <a:latin typeface="Calibri" pitchFamily="34" charset="0"/>
              </a:rPr>
              <a:t>Sestama</a:t>
            </a:r>
            <a:r>
              <a:rPr lang="en-US" sz="1800" b="0" dirty="0" smtClean="0"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lang="en-US" sz="1800" b="0" dirty="0" err="1" smtClean="0">
                <a:solidFill>
                  <a:schemeClr val="tx1"/>
                </a:solidFill>
                <a:effectLst/>
                <a:latin typeface="Calibri" pitchFamily="34" charset="0"/>
              </a:rPr>
              <a:t>Bappenas</a:t>
            </a:r>
            <a:r>
              <a:rPr lang="en-US" sz="1800" b="0" dirty="0" smtClean="0">
                <a:solidFill>
                  <a:schemeClr val="tx1"/>
                </a:solidFill>
                <a:effectLst/>
                <a:latin typeface="Calibri" pitchFamily="34" charset="0"/>
              </a:rPr>
              <a:t> No. 1431/SES/10/2016)</a:t>
            </a:r>
            <a:endParaRPr lang="id-ID" sz="2400" b="0" dirty="0"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33256"/>
            <a:ext cx="9144000" cy="641232"/>
          </a:xfrm>
        </p:spPr>
        <p:txBody>
          <a:bodyPr/>
          <a:lstStyle/>
          <a:p>
            <a:r>
              <a:rPr lang="id-ID" sz="1800" dirty="0" smtClean="0">
                <a:solidFill>
                  <a:schemeClr val="tx1"/>
                </a:solidFill>
              </a:rPr>
              <a:t>Plt. Kepala Biro </a:t>
            </a:r>
            <a:r>
              <a:rPr lang="id-ID" sz="1800" dirty="0" smtClean="0">
                <a:solidFill>
                  <a:schemeClr val="tx1"/>
                </a:solidFill>
              </a:rPr>
              <a:t>Perencanaan, Organisasi, dan Tatalaksana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26 </a:t>
            </a:r>
            <a:r>
              <a:rPr lang="id-ID" sz="1800" dirty="0" smtClean="0">
                <a:solidFill>
                  <a:schemeClr val="tx1"/>
                </a:solidFill>
              </a:rPr>
              <a:t>Oktober 2016</a:t>
            </a:r>
            <a:endParaRPr lang="id-ID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08701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i="1" dirty="0" smtClean="0"/>
              <a:t>Outline</a:t>
            </a:r>
            <a:endParaRPr lang="id-ID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872" y="1628800"/>
            <a:ext cx="8229600" cy="4839147"/>
          </a:xfrm>
        </p:spPr>
        <p:txBody>
          <a:bodyPr/>
          <a:lstStyle/>
          <a:p>
            <a:r>
              <a:rPr lang="id-ID" dirty="0" smtClean="0"/>
              <a:t>Prinsip Pengaturan</a:t>
            </a:r>
          </a:p>
          <a:p>
            <a:endParaRPr lang="id-ID" dirty="0" smtClean="0"/>
          </a:p>
          <a:p>
            <a:r>
              <a:rPr lang="id-ID" dirty="0" smtClean="0"/>
              <a:t>Perubahan Substansi Pengaturan</a:t>
            </a:r>
          </a:p>
          <a:p>
            <a:endParaRPr lang="id-ID" dirty="0" smtClean="0"/>
          </a:p>
          <a:p>
            <a:pPr marL="0" indent="0">
              <a:buNone/>
            </a:pPr>
            <a:endParaRPr lang="id-ID" dirty="0" smtClean="0"/>
          </a:p>
          <a:p>
            <a:endParaRPr lang="id-ID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8B35351D-A7A1-4F9E-8CF2-CD93E324AC4F}" type="slidenum">
              <a:rPr lang="id-ID" smtClean="0"/>
              <a:pPr/>
              <a:t>2</a:t>
            </a:fld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03099488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266" y="74604"/>
            <a:ext cx="7686700" cy="765274"/>
          </a:xfrm>
        </p:spPr>
        <p:txBody>
          <a:bodyPr/>
          <a:lstStyle/>
          <a:p>
            <a:r>
              <a:rPr lang="id-ID" sz="3600" dirty="0" smtClean="0">
                <a:latin typeface="Calibri" pitchFamily="34" charset="0"/>
              </a:rPr>
              <a:t>Prinsip Pengaturan</a:t>
            </a:r>
            <a:endParaRPr lang="id-ID" sz="3600" dirty="0">
              <a:latin typeface="Calibri" pitchFamily="34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69337674"/>
              </p:ext>
            </p:extLst>
          </p:nvPr>
        </p:nvGraphicFramePr>
        <p:xfrm>
          <a:off x="221540" y="1268760"/>
          <a:ext cx="871296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09581" y="6492875"/>
            <a:ext cx="2133600" cy="365125"/>
          </a:xfrm>
        </p:spPr>
        <p:txBody>
          <a:bodyPr/>
          <a:lstStyle/>
          <a:p>
            <a:fld id="{8B35351D-A7A1-4F9E-8CF2-CD93E324AC4F}" type="slidenum">
              <a:rPr lang="id-ID" smtClean="0"/>
              <a:pPr/>
              <a:t>3</a:t>
            </a:fld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06827468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80920" cy="864096"/>
          </a:xfrm>
        </p:spPr>
        <p:txBody>
          <a:bodyPr/>
          <a:lstStyle/>
          <a:p>
            <a:r>
              <a:rPr lang="id-ID" sz="3600" dirty="0" smtClean="0">
                <a:latin typeface="Calibri" pitchFamily="34" charset="0"/>
              </a:rPr>
              <a:t>Perubahan </a:t>
            </a:r>
            <a:r>
              <a:rPr lang="en-US" sz="3600" dirty="0" err="1" smtClean="0">
                <a:latin typeface="Calibri" pitchFamily="34" charset="0"/>
              </a:rPr>
              <a:t>Substansi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Pe</a:t>
            </a:r>
            <a:r>
              <a:rPr lang="id-ID" sz="3600" dirty="0" smtClean="0">
                <a:latin typeface="Calibri" pitchFamily="34" charset="0"/>
              </a:rPr>
              <a:t>ngaturan (1/2)</a:t>
            </a:r>
            <a:endParaRPr lang="id-ID" sz="3600" dirty="0">
              <a:latin typeface="Calibri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7292782"/>
              </p:ext>
            </p:extLst>
          </p:nvPr>
        </p:nvGraphicFramePr>
        <p:xfrm>
          <a:off x="263568" y="1177702"/>
          <a:ext cx="8700920" cy="5640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8267"/>
                <a:gridCol w="4942653"/>
              </a:tblGrid>
              <a:tr h="46591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id-ID" sz="1800" dirty="0" smtClean="0"/>
                        <a:t>Memorandum</a:t>
                      </a:r>
                      <a:r>
                        <a:rPr lang="id-ID" sz="1800" baseline="0" dirty="0" smtClean="0"/>
                        <a:t> </a:t>
                      </a:r>
                      <a:r>
                        <a:rPr lang="id-ID" sz="1800" baseline="0" dirty="0" smtClean="0"/>
                        <a:t>No. </a:t>
                      </a:r>
                      <a:r>
                        <a:rPr lang="id-ID" sz="1800" baseline="0" dirty="0" smtClean="0"/>
                        <a:t>477/Ses/04/2015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id-ID" sz="1800" baseline="0" dirty="0" smtClean="0"/>
                        <a:t>(Lama)</a:t>
                      </a:r>
                      <a:endParaRPr lang="id-ID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id-ID" sz="1800" dirty="0" smtClean="0"/>
                        <a:t>Memorandum </a:t>
                      </a:r>
                      <a:r>
                        <a:rPr lang="id-ID" sz="1800" dirty="0" smtClean="0"/>
                        <a:t>No.</a:t>
                      </a:r>
                      <a:r>
                        <a:rPr lang="id-ID" sz="1800" baseline="0" dirty="0" smtClean="0"/>
                        <a:t> </a:t>
                      </a:r>
                      <a:r>
                        <a:rPr lang="id-ID" sz="1800" baseline="0" dirty="0" smtClean="0"/>
                        <a:t>1431/Ses/10/2016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id-ID" sz="1800" baseline="0" dirty="0" smtClean="0"/>
                        <a:t>(Baru)</a:t>
                      </a:r>
                      <a:endParaRPr lang="id-ID" sz="1800" dirty="0"/>
                    </a:p>
                  </a:txBody>
                  <a:tcPr/>
                </a:tc>
              </a:tr>
              <a:tr h="185950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id-ID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Cakupan:</a:t>
                      </a:r>
                    </a:p>
                    <a:p>
                      <a:pPr>
                        <a:lnSpc>
                          <a:spcPct val="80000"/>
                        </a:lnSpc>
                        <a:spcAft>
                          <a:spcPts val="600"/>
                        </a:spcAft>
                      </a:pPr>
                      <a:r>
                        <a:rPr lang="id-ID" sz="1800" b="1" baseline="0" dirty="0" smtClean="0"/>
                        <a:t>P</a:t>
                      </a:r>
                      <a:r>
                        <a:rPr lang="en-US" sz="1800" b="1" baseline="0" dirty="0" err="1" smtClean="0"/>
                        <a:t>elaksanaan</a:t>
                      </a:r>
                      <a:r>
                        <a:rPr lang="en-US" sz="1800" b="1" baseline="0" dirty="0" smtClean="0"/>
                        <a:t> </a:t>
                      </a:r>
                      <a:r>
                        <a:rPr lang="en-US" sz="1800" baseline="0" dirty="0" err="1" smtClean="0"/>
                        <a:t>kegiatan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pertemuan</a:t>
                      </a:r>
                      <a:r>
                        <a:rPr lang="en-US" sz="1800" baseline="0" dirty="0" smtClean="0"/>
                        <a:t>/</a:t>
                      </a:r>
                      <a:r>
                        <a:rPr lang="en-US" sz="1800" baseline="0" dirty="0" err="1" smtClean="0"/>
                        <a:t>rapat</a:t>
                      </a:r>
                      <a:r>
                        <a:rPr lang="en-US" sz="1800" baseline="0" dirty="0" smtClean="0"/>
                        <a:t> di </a:t>
                      </a:r>
                      <a:r>
                        <a:rPr lang="en-US" sz="1800" baseline="0" dirty="0" err="1" smtClean="0"/>
                        <a:t>luar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kantor</a:t>
                      </a:r>
                      <a:r>
                        <a:rPr lang="id-ID" sz="1800" baseline="0" dirty="0" smtClean="0"/>
                        <a:t>.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id-ID" sz="1800" u="sng" dirty="0" smtClean="0"/>
                        <a:t>Pertimbangan:</a:t>
                      </a:r>
                    </a:p>
                    <a:p>
                      <a:pPr marL="180975" indent="-180975"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r>
                        <a:rPr lang="id-ID" sz="1800" dirty="0" smtClean="0"/>
                        <a:t>Pemantauan</a:t>
                      </a:r>
                      <a:r>
                        <a:rPr lang="id-ID" sz="1800" baseline="0" dirty="0" smtClean="0"/>
                        <a:t> &amp; Evaluasi diatur lebih lanjut oleh Peraturan Inspektorat Utama.</a:t>
                      </a:r>
                      <a:endParaRPr lang="id-ID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id-ID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Cakupan:</a:t>
                      </a:r>
                    </a:p>
                    <a:p>
                      <a:pPr>
                        <a:lnSpc>
                          <a:spcPct val="80000"/>
                        </a:lnSpc>
                        <a:spcAft>
                          <a:spcPts val="600"/>
                        </a:spcAft>
                      </a:pPr>
                      <a:r>
                        <a:rPr lang="id-ID" sz="1800" b="1" baseline="0" dirty="0" smtClean="0"/>
                        <a:t>Perencanaa</a:t>
                      </a:r>
                      <a:r>
                        <a:rPr lang="en-US" sz="1800" b="1" baseline="0" dirty="0" smtClean="0"/>
                        <a:t>n</a:t>
                      </a:r>
                      <a:r>
                        <a:rPr lang="en-US" sz="1800" b="1" baseline="0" dirty="0" smtClean="0"/>
                        <a:t>, </a:t>
                      </a:r>
                      <a:r>
                        <a:rPr lang="en-US" sz="1800" b="1" baseline="0" dirty="0" err="1" smtClean="0"/>
                        <a:t>pelaksanaan</a:t>
                      </a:r>
                      <a:r>
                        <a:rPr lang="en-US" sz="1800" b="1" baseline="0" dirty="0" smtClean="0"/>
                        <a:t>, </a:t>
                      </a:r>
                      <a:r>
                        <a:rPr lang="id-ID" sz="1800" b="1" baseline="0" dirty="0" smtClean="0"/>
                        <a:t>serta pemantauan </a:t>
                      </a:r>
                      <a:r>
                        <a:rPr lang="id-ID" sz="1800" b="1" baseline="0" dirty="0" smtClean="0"/>
                        <a:t>dan evaluasi </a:t>
                      </a:r>
                      <a:r>
                        <a:rPr lang="id-ID" sz="1800" baseline="0" dirty="0" smtClean="0"/>
                        <a:t>kegiatan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pertemuan</a:t>
                      </a:r>
                      <a:r>
                        <a:rPr lang="en-US" sz="1800" baseline="0" dirty="0" smtClean="0"/>
                        <a:t>/</a:t>
                      </a:r>
                      <a:r>
                        <a:rPr lang="en-US" sz="1800" baseline="0" dirty="0" err="1" smtClean="0"/>
                        <a:t>rapat</a:t>
                      </a:r>
                      <a:r>
                        <a:rPr lang="en-US" sz="1800" baseline="0" dirty="0" smtClean="0"/>
                        <a:t> di </a:t>
                      </a:r>
                      <a:r>
                        <a:rPr lang="en-US" sz="1800" baseline="0" dirty="0" err="1" smtClean="0"/>
                        <a:t>luar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kantor</a:t>
                      </a:r>
                      <a:r>
                        <a:rPr lang="id-ID" sz="1800" baseline="0" dirty="0" smtClean="0"/>
                        <a:t>.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id-ID" sz="1800" u="sng" baseline="0" dirty="0" smtClean="0"/>
                        <a:t>Pertimbangan:</a:t>
                      </a:r>
                    </a:p>
                    <a:p>
                      <a:pPr marL="180975" indent="-180975"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r>
                        <a:rPr lang="id-ID" sz="1800" baseline="0" dirty="0" smtClean="0"/>
                        <a:t>Rekomendasi hasil reviu Inspektorat.</a:t>
                      </a:r>
                    </a:p>
                    <a:p>
                      <a:pPr marL="0" indent="0">
                        <a:lnSpc>
                          <a:spcPct val="80000"/>
                        </a:lnSpc>
                        <a:buFont typeface="Arial" pitchFamily="34" charset="0"/>
                        <a:buNone/>
                      </a:pPr>
                      <a:endParaRPr lang="id-ID" sz="1800" dirty="0"/>
                    </a:p>
                  </a:txBody>
                  <a:tcPr/>
                </a:tc>
              </a:tr>
              <a:tr h="44262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80000"/>
                        </a:lnSpc>
                      </a:pPr>
                      <a:r>
                        <a:rPr lang="id-ID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Bukti </a:t>
                      </a:r>
                      <a:r>
                        <a:rPr lang="id-ID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pertanggungjawaban:</a:t>
                      </a:r>
                    </a:p>
                    <a:p>
                      <a:pPr>
                        <a:lnSpc>
                          <a:spcPct val="80000"/>
                        </a:lnSpc>
                        <a:spcAft>
                          <a:spcPts val="600"/>
                        </a:spcAft>
                      </a:pPr>
                      <a:r>
                        <a:rPr lang="id-ID" sz="1800" baseline="0" dirty="0" smtClean="0"/>
                        <a:t>Berlaku </a:t>
                      </a:r>
                      <a:r>
                        <a:rPr lang="en-US" sz="1800" b="1" baseline="0" dirty="0" err="1" smtClean="0"/>
                        <a:t>sama</a:t>
                      </a:r>
                      <a:r>
                        <a:rPr lang="en-US" sz="1800" b="1" baseline="0" dirty="0" smtClean="0"/>
                        <a:t> </a:t>
                      </a:r>
                      <a:r>
                        <a:rPr lang="en-US" sz="1800" b="0" baseline="0" dirty="0" err="1" smtClean="0"/>
                        <a:t>untuk</a:t>
                      </a:r>
                      <a:r>
                        <a:rPr lang="en-US" sz="1800" b="0" baseline="0" dirty="0" smtClean="0"/>
                        <a:t> </a:t>
                      </a:r>
                      <a:r>
                        <a:rPr lang="id-ID" sz="1800" b="0" baseline="0" dirty="0" smtClean="0"/>
                        <a:t>masing-masing kriteria.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id-ID" sz="1800" b="0" u="sng" baseline="0" dirty="0" smtClean="0"/>
                        <a:t>Pertimbangan:</a:t>
                      </a:r>
                    </a:p>
                    <a:p>
                      <a:pPr marL="180975" indent="-180975"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r>
                        <a:rPr lang="id-ID" sz="1800" b="0" baseline="0" dirty="0" smtClean="0"/>
                        <a:t>Menjaga akuntabilitas Penanggungjawab Kegiatan (Es-I/Es-II/PPK penanggungjawab kegiatan tersebut). </a:t>
                      </a:r>
                    </a:p>
                    <a:p>
                      <a:pPr marL="180975" indent="-180975"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endParaRPr lang="id-ID" sz="1800" b="0" baseline="0" dirty="0" smtClean="0"/>
                    </a:p>
                    <a:p>
                      <a:pPr marL="180975" indent="-180975"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endParaRPr lang="id-ID" sz="1800" b="0" baseline="0" dirty="0" smtClean="0"/>
                    </a:p>
                    <a:p>
                      <a:pPr marL="180975" indent="-180975"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endParaRPr lang="id-ID" sz="1800" b="0" baseline="0" dirty="0" smtClean="0"/>
                    </a:p>
                    <a:p>
                      <a:pPr marL="180975" indent="-180975"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r>
                        <a:rPr lang="id-ID" sz="1800" b="0" baseline="0" dirty="0" smtClean="0"/>
                        <a:t>Memberikan kepastian bagi Verifikator untuk melakukan pengujian perintah pembayaran.</a:t>
                      </a:r>
                      <a:endParaRPr lang="id-ID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800" b="1" dirty="0" err="1" smtClean="0">
                          <a:solidFill>
                            <a:srgbClr val="0070C0"/>
                          </a:solidFill>
                        </a:rPr>
                        <a:t>Bukti</a:t>
                      </a:r>
                      <a:r>
                        <a:rPr lang="en-US" sz="1800" b="1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US" sz="1800" b="1" dirty="0" err="1" smtClean="0">
                          <a:solidFill>
                            <a:srgbClr val="0070C0"/>
                          </a:solidFill>
                        </a:rPr>
                        <a:t>pertanggungjawaban</a:t>
                      </a:r>
                      <a:r>
                        <a:rPr lang="id-ID" sz="1800" b="1" dirty="0" smtClean="0">
                          <a:solidFill>
                            <a:srgbClr val="0070C0"/>
                          </a:solidFill>
                        </a:rPr>
                        <a:t>:</a:t>
                      </a:r>
                    </a:p>
                    <a:p>
                      <a:pPr>
                        <a:lnSpc>
                          <a:spcPct val="80000"/>
                        </a:lnSpc>
                        <a:spcAft>
                          <a:spcPts val="600"/>
                        </a:spcAft>
                      </a:pPr>
                      <a:r>
                        <a:rPr lang="id-ID" sz="1800" b="1" dirty="0" smtClean="0"/>
                        <a:t>Dibedakan</a:t>
                      </a:r>
                      <a:r>
                        <a:rPr lang="en-US" sz="1800" b="1" dirty="0" smtClean="0"/>
                        <a:t>,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b="0" dirty="0" err="1" smtClean="0"/>
                        <a:t>sesuai</a:t>
                      </a:r>
                      <a:r>
                        <a:rPr lang="en-US" sz="1800" b="0" baseline="0" dirty="0" smtClean="0"/>
                        <a:t> </a:t>
                      </a:r>
                      <a:r>
                        <a:rPr lang="en-US" sz="1800" b="0" baseline="0" dirty="0" err="1" smtClean="0"/>
                        <a:t>dengan</a:t>
                      </a:r>
                      <a:r>
                        <a:rPr lang="en-US" sz="1800" b="0" baseline="0" dirty="0" smtClean="0"/>
                        <a:t> </a:t>
                      </a:r>
                      <a:r>
                        <a:rPr lang="en-US" sz="1800" b="0" baseline="0" dirty="0" err="1" smtClean="0"/>
                        <a:t>masing-masing</a:t>
                      </a:r>
                      <a:r>
                        <a:rPr lang="en-US" sz="1800" b="0" baseline="0" dirty="0" smtClean="0"/>
                        <a:t> </a:t>
                      </a:r>
                      <a:r>
                        <a:rPr lang="en-US" sz="1800" b="0" baseline="0" dirty="0" err="1" smtClean="0"/>
                        <a:t>kriteria</a:t>
                      </a:r>
                      <a:r>
                        <a:rPr lang="en-US" sz="1800" b="0" baseline="0" dirty="0" smtClean="0"/>
                        <a:t> </a:t>
                      </a:r>
                      <a:r>
                        <a:rPr lang="en-US" sz="1800" b="0" baseline="0" dirty="0" err="1" smtClean="0"/>
                        <a:t>pertemuan</a:t>
                      </a:r>
                      <a:r>
                        <a:rPr lang="en-US" sz="1800" b="0" baseline="0" dirty="0" smtClean="0"/>
                        <a:t>/</a:t>
                      </a:r>
                      <a:r>
                        <a:rPr lang="en-US" sz="1800" b="0" baseline="0" dirty="0" err="1" smtClean="0"/>
                        <a:t>rapat</a:t>
                      </a:r>
                      <a:r>
                        <a:rPr lang="id-ID" sz="1800" b="0" baseline="0" dirty="0" smtClean="0"/>
                        <a:t>.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id-ID" sz="1800" b="0" u="sng" baseline="0" dirty="0" smtClean="0"/>
                        <a:t>Pertimbangan:</a:t>
                      </a:r>
                    </a:p>
                    <a:p>
                      <a:pPr marL="180975" indent="-180975"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r>
                        <a:rPr lang="id-ID" sz="1800" b="0" baseline="0" dirty="0" smtClean="0"/>
                        <a:t>Tetap menjaga akuntabilitas Penanggungjawab Kegiatan (Es-I/Es-II/PPK penanggungjawab kegiatan tersebut) sesuai kriteria pertemuan/ rapat. </a:t>
                      </a:r>
                    </a:p>
                    <a:p>
                      <a:pPr marL="180975" indent="-180975"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r>
                        <a:rPr lang="id-ID" sz="1800" b="0" baseline="0" dirty="0" smtClean="0"/>
                        <a:t>Tanggungjawab urgensi pertemuan/rapat di luar kantor mutlak berada pada Penanggung Jawab Kegiatan (Es-I/Es-II/PPK penanggungjawab kegiatan tersebut). </a:t>
                      </a:r>
                    </a:p>
                    <a:p>
                      <a:pPr marL="180975" indent="-180975"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r>
                        <a:rPr lang="id-ID" sz="1800" b="0" baseline="0" dirty="0" smtClean="0"/>
                        <a:t>Memberikan kepastian bagi Verifikator untuk melakukan pengujian perintah pembayaran.</a:t>
                      </a:r>
                      <a:endParaRPr lang="id-ID" sz="1800" b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7786"/>
            <a:ext cx="2133600" cy="365125"/>
          </a:xfrm>
        </p:spPr>
        <p:txBody>
          <a:bodyPr/>
          <a:lstStyle/>
          <a:p>
            <a:fld id="{8B35351D-A7A1-4F9E-8CF2-CD93E324AC4F}" type="slidenum">
              <a:rPr lang="id-ID" smtClean="0"/>
              <a:pPr/>
              <a:t>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2359603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52928" cy="864096"/>
          </a:xfrm>
        </p:spPr>
        <p:txBody>
          <a:bodyPr/>
          <a:lstStyle/>
          <a:p>
            <a:r>
              <a:rPr lang="id-ID" sz="3600" dirty="0" smtClean="0">
                <a:latin typeface="Calibri" pitchFamily="34" charset="0"/>
              </a:rPr>
              <a:t>Perubahan </a:t>
            </a:r>
            <a:r>
              <a:rPr lang="en-US" sz="3600" dirty="0" err="1" smtClean="0">
                <a:latin typeface="Calibri" pitchFamily="34" charset="0"/>
              </a:rPr>
              <a:t>Substansi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Pe</a:t>
            </a:r>
            <a:r>
              <a:rPr lang="id-ID" sz="3600" dirty="0" smtClean="0">
                <a:latin typeface="Calibri" pitchFamily="34" charset="0"/>
              </a:rPr>
              <a:t>ngaturan (2/2)</a:t>
            </a:r>
            <a:endParaRPr lang="id-ID" sz="3600" dirty="0">
              <a:latin typeface="Calibri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9371119"/>
              </p:ext>
            </p:extLst>
          </p:nvPr>
        </p:nvGraphicFramePr>
        <p:xfrm>
          <a:off x="263568" y="1177702"/>
          <a:ext cx="8700920" cy="3029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8267"/>
                <a:gridCol w="4942653"/>
              </a:tblGrid>
              <a:tr h="46591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id-ID" sz="2000" dirty="0" smtClean="0"/>
                        <a:t>Memorandum</a:t>
                      </a:r>
                      <a:r>
                        <a:rPr lang="id-ID" sz="2000" baseline="0" dirty="0" smtClean="0"/>
                        <a:t> </a:t>
                      </a:r>
                      <a:endParaRPr lang="id-ID" sz="2000" baseline="0" dirty="0" smtClean="0"/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id-ID" sz="2000" baseline="0" dirty="0" smtClean="0"/>
                        <a:t>No. </a:t>
                      </a:r>
                      <a:r>
                        <a:rPr lang="id-ID" sz="2000" baseline="0" dirty="0" smtClean="0"/>
                        <a:t>477/Ses/04/2015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id-ID" sz="2000" baseline="0" dirty="0" smtClean="0"/>
                        <a:t>(Lama)</a:t>
                      </a:r>
                      <a:endParaRPr lang="id-ID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id-ID" sz="2000" dirty="0" smtClean="0"/>
                        <a:t>Memorandum </a:t>
                      </a:r>
                      <a:endParaRPr lang="id-ID" sz="2000" dirty="0" smtClean="0"/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id-ID" sz="2000" dirty="0" smtClean="0"/>
                        <a:t>No.</a:t>
                      </a:r>
                      <a:r>
                        <a:rPr lang="id-ID" sz="2000" baseline="0" dirty="0" smtClean="0"/>
                        <a:t> </a:t>
                      </a:r>
                      <a:r>
                        <a:rPr lang="id-ID" sz="2000" baseline="0" dirty="0" smtClean="0"/>
                        <a:t>1431/Ses/10/2016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id-ID" sz="2000" baseline="0" dirty="0" smtClean="0"/>
                        <a:t>(Baru)</a:t>
                      </a:r>
                      <a:endParaRPr lang="id-ID" sz="2000" dirty="0"/>
                    </a:p>
                  </a:txBody>
                  <a:tcPr/>
                </a:tc>
              </a:tr>
              <a:tr h="256254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Aft>
                          <a:spcPts val="600"/>
                        </a:spcAft>
                      </a:pPr>
                      <a:r>
                        <a:rPr lang="id-ID" sz="2000" dirty="0" smtClean="0"/>
                        <a:t>Diberikan kebebasan</a:t>
                      </a:r>
                      <a:r>
                        <a:rPr lang="id-ID" sz="2000" baseline="0" dirty="0" smtClean="0"/>
                        <a:t> bentuk format kelengkapan pembuktian kegiatan.</a:t>
                      </a:r>
                    </a:p>
                    <a:p>
                      <a:pPr>
                        <a:lnSpc>
                          <a:spcPct val="80000"/>
                        </a:lnSpc>
                        <a:spcAft>
                          <a:spcPts val="600"/>
                        </a:spcAft>
                      </a:pPr>
                      <a:endParaRPr lang="id-ID" sz="2000" baseline="0" dirty="0" smtClean="0"/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id-ID" sz="2000" u="sng" baseline="0" dirty="0" smtClean="0"/>
                        <a:t>Pertimbangan:</a:t>
                      </a:r>
                    </a:p>
                    <a:p>
                      <a:pPr marL="180975" indent="-180975"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r>
                        <a:rPr lang="id-ID" sz="2000" u="none" baseline="0" dirty="0" smtClean="0"/>
                        <a:t>K/L bebas menentukan karena belum terdapat aturan/referensi format dari K/L lain.</a:t>
                      </a:r>
                      <a:endParaRPr lang="id-ID" sz="20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Aft>
                          <a:spcPts val="600"/>
                        </a:spcAft>
                      </a:pPr>
                      <a:r>
                        <a:rPr lang="id-ID" sz="2000" dirty="0" smtClean="0"/>
                        <a:t>Dilengkapi</a:t>
                      </a:r>
                      <a:r>
                        <a:rPr lang="id-ID" sz="2000" baseline="0" dirty="0" smtClean="0"/>
                        <a:t> </a:t>
                      </a:r>
                      <a:r>
                        <a:rPr lang="id-ID" sz="2000" baseline="0" dirty="0" smtClean="0"/>
                        <a:t>Lampiran (</a:t>
                      </a:r>
                      <a:r>
                        <a:rPr lang="en-US" sz="2000" baseline="0" dirty="0" err="1" smtClean="0"/>
                        <a:t>Surat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Pernyataan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Tanggung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Jawab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Mutlak</a:t>
                      </a:r>
                      <a:r>
                        <a:rPr lang="id-ID" sz="2000" baseline="0" dirty="0" smtClean="0"/>
                        <a:t>/</a:t>
                      </a:r>
                      <a:r>
                        <a:rPr lang="en-US" sz="2000" baseline="0" dirty="0" smtClean="0"/>
                        <a:t>SPTJM</a:t>
                      </a:r>
                      <a:r>
                        <a:rPr lang="id-ID" sz="2000" baseline="0" dirty="0" smtClean="0"/>
                        <a:t>, </a:t>
                      </a:r>
                      <a:r>
                        <a:rPr lang="en-US" sz="2000" dirty="0" err="1" smtClean="0"/>
                        <a:t>Ikhtisar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Rencana</a:t>
                      </a:r>
                      <a:r>
                        <a:rPr lang="id-ID" sz="2000" dirty="0" smtClean="0"/>
                        <a:t>, dan </a:t>
                      </a:r>
                      <a:r>
                        <a:rPr lang="en-US" sz="2000" dirty="0" err="1" smtClean="0"/>
                        <a:t>Tabel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Pemantauan</a:t>
                      </a:r>
                      <a:r>
                        <a:rPr lang="en-US" sz="2000" baseline="0" dirty="0" smtClean="0"/>
                        <a:t> &amp; </a:t>
                      </a:r>
                      <a:r>
                        <a:rPr lang="en-US" sz="2000" baseline="0" dirty="0" err="1" smtClean="0"/>
                        <a:t>Evaluasi</a:t>
                      </a:r>
                      <a:r>
                        <a:rPr lang="id-ID" sz="2000" baseline="0" dirty="0" smtClean="0"/>
                        <a:t>).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sz="2000" u="sng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2000" u="sng" baseline="0" dirty="0" smtClean="0"/>
                        <a:t>Pertimbangan:</a:t>
                      </a:r>
                    </a:p>
                    <a:p>
                      <a:pPr marL="180975" marR="0" indent="-180975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sz="2000" baseline="0" dirty="0" smtClean="0"/>
                        <a:t>Rekomendasi hasil reviu Inspektorat.</a:t>
                      </a:r>
                      <a:endParaRPr lang="id-ID" sz="2000" baseline="0" dirty="0"/>
                    </a:p>
                    <a:p>
                      <a:pPr marL="180975" marR="0" indent="-180975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d-ID" sz="2000" baseline="0" dirty="0" smtClean="0"/>
                        <a:t>Sudah terdapat referensi format dari K/L lain.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7786"/>
            <a:ext cx="2133600" cy="365125"/>
          </a:xfrm>
        </p:spPr>
        <p:txBody>
          <a:bodyPr/>
          <a:lstStyle/>
          <a:p>
            <a:fld id="{8B35351D-A7A1-4F9E-8CF2-CD93E324AC4F}" type="slidenum">
              <a:rPr lang="id-ID" smtClean="0"/>
              <a:pPr/>
              <a:t>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2329222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politics-and-government-of-indonesia-politik-dan-pemerintahan-indonesia-25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2764" y="2348880"/>
            <a:ext cx="3038474" cy="2281237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00056" y="6507311"/>
            <a:ext cx="2133600" cy="365125"/>
          </a:xfrm>
        </p:spPr>
        <p:txBody>
          <a:bodyPr/>
          <a:lstStyle/>
          <a:p>
            <a:fld id="{8B35351D-A7A1-4F9E-8CF2-CD93E324AC4F}" type="slidenum">
              <a:rPr lang="id-ID" smtClean="0"/>
              <a:pPr/>
              <a:t>6</a:t>
            </a:fld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406580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heme3" id="{81A74869-0DF0-412E-B9E8-22501CD56F88}" vid="{92A252CE-C228-4807-BAAD-09EF3B6F09B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</Template>
  <TotalTime>514</TotalTime>
  <Words>304</Words>
  <Application>Microsoft Office PowerPoint</Application>
  <PresentationFormat>On-screen Show (4:3)</PresentationFormat>
  <Paragraphs>76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Theme3</vt:lpstr>
      <vt:lpstr>SOSIALISASI  TATA KELOLA KEGIATAN PERTEMUAN/RAPAT  DI LUAR KANTOR (Memorandum Sesmen PPN/Sestama Bappenas No. 1431/SES/10/2016)</vt:lpstr>
      <vt:lpstr>Outline</vt:lpstr>
      <vt:lpstr>Prinsip Pengaturan</vt:lpstr>
      <vt:lpstr>Perubahan Substansi Pengaturan (1/2)</vt:lpstr>
      <vt:lpstr>Perubahan Substansi Pengaturan (2/2)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</dc:creator>
  <cp:lastModifiedBy>HP All in One</cp:lastModifiedBy>
  <cp:revision>26</cp:revision>
  <cp:lastPrinted>2016-10-26T02:30:15Z</cp:lastPrinted>
  <dcterms:created xsi:type="dcterms:W3CDTF">2016-10-24T02:02:10Z</dcterms:created>
  <dcterms:modified xsi:type="dcterms:W3CDTF">2016-10-26T02:31:35Z</dcterms:modified>
</cp:coreProperties>
</file>